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Default Extension="svg" ContentType="image/svg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71" r:id="rId2"/>
    <p:sldId id="258" r:id="rId3"/>
    <p:sldId id="259" r:id="rId4"/>
    <p:sldId id="272" r:id="rId5"/>
    <p:sldId id="261" r:id="rId6"/>
    <p:sldId id="262" r:id="rId7"/>
    <p:sldId id="263" r:id="rId8"/>
    <p:sldId id="264" r:id="rId9"/>
    <p:sldId id="273" r:id="rId10"/>
    <p:sldId id="268" r:id="rId11"/>
    <p:sldId id="270" r:id="rId12"/>
  </p:sldIdLst>
  <p:sldSz cx="18288000" cy="10287000"/>
  <p:notesSz cx="6858000" cy="9144000"/>
  <p:embeddedFontLst>
    <p:embeddedFont>
      <p:font typeface="Play" charset="0"/>
      <p:regular r:id="rId13"/>
    </p:embeddedFont>
    <p:embeddedFont>
      <p:font typeface="Play Bold" charset="0"/>
      <p:regular r:id="rId14"/>
    </p:embeddedFont>
    <p:embeddedFont>
      <p:font typeface="Leelawadee UI" pitchFamily="34" charset="-34"/>
      <p:regular r:id="rId15"/>
      <p:bold r:id="rId16"/>
    </p:embeddedFont>
    <p:embeddedFont>
      <p:font typeface="Telegraf" charset="0"/>
      <p:regular r:id="rId17"/>
    </p:embeddedFont>
    <p:embeddedFont>
      <p:font typeface="Inter Bold" charset="0"/>
      <p:regular r:id="rId18"/>
    </p:embeddedFont>
    <p:embeddedFont>
      <p:font typeface="Calibri" pitchFamily="34" charset="0"/>
      <p:regular r:id="rId19"/>
      <p:bold r:id="rId20"/>
      <p:italic r:id="rId21"/>
      <p:boldItalic r:id="rId22"/>
    </p:embeddedFont>
    <p:embeddedFont>
      <p:font typeface="Poppins" charset="0"/>
      <p:regular r:id="rId23"/>
    </p:embeddedFont>
    <p:embeddedFont>
      <p:font typeface="HK Grotesk Bold" charset="0"/>
      <p:regular r:id="rId24"/>
    </p:embeddedFont>
    <p:embeddedFont>
      <p:font typeface="Lucida Fax" pitchFamily="18" charset="0"/>
      <p:regular r:id="rId25"/>
      <p:bold r:id="rId26"/>
      <p:italic r:id="rId27"/>
      <p:boldItalic r:id="rId28"/>
    </p:embeddedFont>
    <p:embeddedFont>
      <p:font typeface="Poppins Bold" charset="0"/>
      <p:regular r:id="rId29"/>
    </p:embeddedFont>
    <p:embeddedFont>
      <p:font typeface="Arimo" charset="0"/>
      <p:regular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2D7F"/>
    <a:srgbClr val="66368E"/>
    <a:srgbClr val="15015F"/>
    <a:srgbClr val="18016B"/>
    <a:srgbClr val="1A0175"/>
    <a:srgbClr val="2601AF"/>
    <a:srgbClr val="FF33CC"/>
    <a:srgbClr val="E577D5"/>
    <a:srgbClr val="632B8D"/>
    <a:srgbClr val="8F2991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40" autoAdjust="0"/>
    <p:restoredTop sz="93627" autoAdjust="0"/>
  </p:normalViewPr>
  <p:slideViewPr>
    <p:cSldViewPr>
      <p:cViewPr varScale="1">
        <p:scale>
          <a:sx n="53" d="100"/>
          <a:sy n="53" d="100"/>
        </p:scale>
        <p:origin x="-252" y="-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font" Target="fonts/font18.fntdata"/></Relationships>
</file>

<file path=ppt/media/image1.png>
</file>

<file path=ppt/media/image10.png>
</file>

<file path=ppt/media/image10.svg>
</file>

<file path=ppt/media/image11.png>
</file>

<file path=ppt/media/image12.png>
</file>

<file path=ppt/media/image12.svg>
</file>

<file path=ppt/media/image13.png>
</file>

<file path=ppt/media/image14.png>
</file>

<file path=ppt/media/image15.png>
</file>

<file path=ppt/media/image15.svg>
</file>

<file path=ppt/media/image16.jpeg>
</file>

<file path=ppt/media/image17.png>
</file>

<file path=ppt/media/image2.png>
</file>

<file path=ppt/media/image22.svg>
</file>

<file path=ppt/media/image3.png>
</file>

<file path=ppt/media/image3.svg>
</file>

<file path=ppt/media/image4.png>
</file>

<file path=ppt/media/image5.png>
</file>

<file path=ppt/media/image5.svg>
</file>

<file path=ppt/media/image6.png>
</file>

<file path=ppt/media/image6.svg>
</file>

<file path=ppt/media/image7.png>
</file>

<file path=ppt/media/image7.sv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12" Type="http://schemas.openxmlformats.org/officeDocument/2006/relationships/image" Target="../media/image15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sv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7.png"/><Relationship Id="rId12" Type="http://schemas.openxmlformats.org/officeDocument/2006/relationships/image" Target="../media/image5.sv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11" Type="http://schemas.openxmlformats.org/officeDocument/2006/relationships/image" Target="../media/image11.png"/><Relationship Id="rId5" Type="http://schemas.openxmlformats.org/officeDocument/2006/relationships/image" Target="../media/image8.png"/><Relationship Id="rId10" Type="http://schemas.openxmlformats.org/officeDocument/2006/relationships/image" Target="../media/image7.svg"/><Relationship Id="rId4" Type="http://schemas.openxmlformats.org/officeDocument/2006/relationships/image" Target="../media/image3.svg"/><Relationship Id="rId9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1.png"/><Relationship Id="rId3" Type="http://schemas.openxmlformats.org/officeDocument/2006/relationships/image" Target="../media/image3.svg"/><Relationship Id="rId7" Type="http://schemas.openxmlformats.org/officeDocument/2006/relationships/image" Target="../media/image10.png"/><Relationship Id="rId12" Type="http://schemas.openxmlformats.org/officeDocument/2006/relationships/image" Target="../media/image15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eg"/><Relationship Id="rId11" Type="http://schemas.openxmlformats.org/officeDocument/2006/relationships/image" Target="../media/image6.png"/><Relationship Id="rId5" Type="http://schemas.openxmlformats.org/officeDocument/2006/relationships/image" Target="../media/image10.svg"/><Relationship Id="rId10" Type="http://schemas.openxmlformats.org/officeDocument/2006/relationships/image" Target="../media/image7.svg"/><Relationship Id="rId4" Type="http://schemas.openxmlformats.org/officeDocument/2006/relationships/image" Target="../media/image8.png"/><Relationship Id="rId14" Type="http://schemas.openxmlformats.org/officeDocument/2006/relationships/image" Target="../media/image5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11" Type="http://schemas.openxmlformats.org/officeDocument/2006/relationships/image" Target="../media/image12.png"/><Relationship Id="rId5" Type="http://schemas.openxmlformats.org/officeDocument/2006/relationships/image" Target="../media/image10.svg"/><Relationship Id="rId10" Type="http://schemas.openxmlformats.org/officeDocument/2006/relationships/image" Target="../media/image5.sv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5.svg"/><Relationship Id="rId3" Type="http://schemas.openxmlformats.org/officeDocument/2006/relationships/image" Target="../media/image3.svg"/><Relationship Id="rId12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11" Type="http://schemas.openxmlformats.org/officeDocument/2006/relationships/image" Target="../media/image5.svg"/><Relationship Id="rId5" Type="http://schemas.openxmlformats.org/officeDocument/2006/relationships/image" Target="../media/image10.sv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3" Type="http://schemas.openxmlformats.org/officeDocument/2006/relationships/image" Target="../media/image6.png"/><Relationship Id="rId3" Type="http://schemas.openxmlformats.org/officeDocument/2006/relationships/image" Target="../media/image3.svg"/><Relationship Id="rId12" Type="http://schemas.openxmlformats.org/officeDocument/2006/relationships/image" Target="../media/image1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11" Type="http://schemas.openxmlformats.org/officeDocument/2006/relationships/image" Target="../media/image5.svg"/><Relationship Id="rId5" Type="http://schemas.openxmlformats.org/officeDocument/2006/relationships/image" Target="../media/image10.svg"/><Relationship Id="rId4" Type="http://schemas.openxmlformats.org/officeDocument/2006/relationships/image" Target="../media/image8.png"/><Relationship Id="rId9" Type="http://schemas.openxmlformats.org/officeDocument/2006/relationships/image" Target="../media/image22.svg"/><Relationship Id="rId14" Type="http://schemas.openxmlformats.org/officeDocument/2006/relationships/image" Target="../media/image15.svg"/></Relationships>
</file>

<file path=ppt/slides/_rels/slide6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2.svg"/><Relationship Id="rId3" Type="http://schemas.openxmlformats.org/officeDocument/2006/relationships/image" Target="../media/image3.svg"/><Relationship Id="rId12" Type="http://schemas.openxmlformats.org/officeDocument/2006/relationships/image" Target="../media/image15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10" Type="http://schemas.openxmlformats.org/officeDocument/2006/relationships/image" Target="../media/image6.png"/><Relationship Id="rId4" Type="http://schemas.openxmlformats.org/officeDocument/2006/relationships/image" Target="../media/image3.svg"/><Relationship Id="rId9" Type="http://schemas.openxmlformats.org/officeDocument/2006/relationships/image" Target="../media/image22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12" Type="http://schemas.openxmlformats.org/officeDocument/2006/relationships/image" Target="../media/image5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0.svg"/><Relationship Id="rId10" Type="http://schemas.openxmlformats.org/officeDocument/2006/relationships/image" Target="../media/image11.png"/><Relationship Id="rId4" Type="http://schemas.openxmlformats.org/officeDocument/2006/relationships/image" Target="../media/image8.png"/><Relationship Id="rId9" Type="http://schemas.openxmlformats.org/officeDocument/2006/relationships/image" Target="../media/image22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6.png"/><Relationship Id="rId12" Type="http://schemas.openxmlformats.org/officeDocument/2006/relationships/image" Target="../media/image15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0.sv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32B8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 cstate="print">
            <a:alphaModFix amt="39000"/>
          </a:blip>
          <a:srcRect l="28363"/>
          <a:stretch>
            <a:fillRect/>
          </a:stretch>
        </p:blipFill>
        <p:spPr>
          <a:xfrm>
            <a:off x="-232049" y="7299704"/>
            <a:ext cx="14418410" cy="5560111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1472553" y="7576961"/>
            <a:ext cx="18119807" cy="5005597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 cstate="print">
            <a:alphaModFix amt="25000"/>
          </a:blip>
          <a:srcRect/>
          <a:stretch>
            <a:fillRect/>
          </a:stretch>
        </p:blipFill>
        <p:spPr>
          <a:xfrm>
            <a:off x="13782485" y="3193872"/>
            <a:ext cx="3843560" cy="3790711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 cstate="print">
            <a:alphaModFix amt="81000"/>
          </a:blip>
          <a:srcRect/>
          <a:stretch>
            <a:fillRect/>
          </a:stretch>
        </p:blipFill>
        <p:spPr>
          <a:xfrm>
            <a:off x="-1153843" y="-2029430"/>
            <a:ext cx="6666302" cy="5933009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5" cstate="print">
            <a:alphaModFix amt="71000"/>
          </a:blip>
          <a:srcRect/>
          <a:stretch>
            <a:fillRect/>
          </a:stretch>
        </p:blipFill>
        <p:spPr>
          <a:xfrm>
            <a:off x="9943008" y="2139347"/>
            <a:ext cx="1958688" cy="1855857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921376" y="937074"/>
            <a:ext cx="6055780" cy="537388"/>
            <a:chOff x="0" y="0"/>
            <a:chExt cx="8074373" cy="716517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xmlns="" val="0"/>
                </a:ex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936068" cy="716517"/>
            </a:xfrm>
            <a:prstGeom prst="rect">
              <a:avLst/>
            </a:prstGeom>
          </p:spPr>
        </p:pic>
        <p:sp>
          <p:nvSpPr>
            <p:cNvPr id="9" name="TextBox 9"/>
            <p:cNvSpPr txBox="1"/>
            <p:nvPr/>
          </p:nvSpPr>
          <p:spPr>
            <a:xfrm>
              <a:off x="1648305" y="18323"/>
              <a:ext cx="6426068" cy="6091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19"/>
                </a:lnSpc>
              </a:pPr>
              <a:endParaRPr lang="en-US" sz="2800" dirty="0">
                <a:solidFill>
                  <a:srgbClr val="FFFFFF"/>
                </a:solidFill>
                <a:latin typeface="Play"/>
              </a:endParaRP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3313851" y="4331709"/>
            <a:ext cx="3791054" cy="2348674"/>
            <a:chOff x="0" y="0"/>
            <a:chExt cx="5054738" cy="3131564"/>
          </a:xfrm>
        </p:grpSpPr>
        <p:sp>
          <p:nvSpPr>
            <p:cNvPr id="11" name="AutoShape 11"/>
            <p:cNvSpPr/>
            <p:nvPr/>
          </p:nvSpPr>
          <p:spPr>
            <a:xfrm>
              <a:off x="0" y="881305"/>
              <a:ext cx="5054738" cy="0"/>
            </a:xfrm>
            <a:prstGeom prst="line">
              <a:avLst/>
            </a:prstGeom>
            <a:ln w="127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0" y="0"/>
              <a:ext cx="4473433" cy="4826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79"/>
                </a:lnSpc>
              </a:pPr>
              <a:r>
                <a:rPr lang="en-US" sz="2400" b="1" dirty="0" smtClean="0">
                  <a:solidFill>
                    <a:srgbClr val="FFFFFF"/>
                  </a:solidFill>
                  <a:latin typeface="Play Bold"/>
                </a:rPr>
                <a:t>TEAM MEMBERS</a:t>
              </a:r>
              <a:endParaRPr lang="en-US" sz="2400" b="1" dirty="0">
                <a:solidFill>
                  <a:srgbClr val="FFFFFF"/>
                </a:solidFill>
                <a:latin typeface="Play Bold"/>
              </a:endParaRP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1216510"/>
              <a:ext cx="4473433" cy="19150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00"/>
                </a:lnSpc>
              </a:pPr>
              <a:r>
                <a:rPr lang="en-US" sz="2000" b="1" dirty="0" err="1" smtClean="0">
                  <a:solidFill>
                    <a:srgbClr val="FFFFFF"/>
                  </a:solidFill>
                  <a:latin typeface="Leelawadee UI" pitchFamily="34" charset="-34"/>
                  <a:cs typeface="Leelawadee UI" pitchFamily="34" charset="-34"/>
                </a:rPr>
                <a:t>R.Asath</a:t>
              </a:r>
              <a:endParaRPr lang="en-US" sz="2000" b="1" dirty="0" smtClean="0">
                <a:solidFill>
                  <a:srgbClr val="FFFFFF"/>
                </a:solidFill>
                <a:latin typeface="Leelawadee UI" pitchFamily="34" charset="-34"/>
                <a:cs typeface="Leelawadee UI" pitchFamily="34" charset="-34"/>
              </a:endParaRPr>
            </a:p>
            <a:p>
              <a:pPr>
                <a:lnSpc>
                  <a:spcPts val="2800"/>
                </a:lnSpc>
              </a:pPr>
              <a:r>
                <a:rPr lang="en-US" sz="2000" b="1" dirty="0" err="1" smtClean="0">
                  <a:solidFill>
                    <a:srgbClr val="FFFFFF"/>
                  </a:solidFill>
                  <a:latin typeface="Leelawadee UI" pitchFamily="34" charset="-34"/>
                  <a:cs typeface="Leelawadee UI" pitchFamily="34" charset="-34"/>
                </a:rPr>
                <a:t>S.Janarthhanam</a:t>
              </a:r>
              <a:endParaRPr lang="en-US" sz="2000" b="1" dirty="0" smtClean="0">
                <a:solidFill>
                  <a:srgbClr val="FFFFFF"/>
                </a:solidFill>
                <a:latin typeface="Leelawadee UI" pitchFamily="34" charset="-34"/>
                <a:cs typeface="Leelawadee UI" pitchFamily="34" charset="-34"/>
              </a:endParaRPr>
            </a:p>
            <a:p>
              <a:pPr>
                <a:lnSpc>
                  <a:spcPts val="2800"/>
                </a:lnSpc>
              </a:pPr>
              <a:r>
                <a:rPr lang="en-US" sz="2000" b="1" dirty="0" err="1" smtClean="0">
                  <a:solidFill>
                    <a:srgbClr val="FFFFFF"/>
                  </a:solidFill>
                  <a:latin typeface="Leelawadee UI" pitchFamily="34" charset="-34"/>
                  <a:cs typeface="Leelawadee UI" pitchFamily="34" charset="-34"/>
                </a:rPr>
                <a:t>A.Jayakanthan</a:t>
              </a:r>
              <a:endParaRPr lang="en-US" sz="2000" b="1" dirty="0" smtClean="0">
                <a:solidFill>
                  <a:srgbClr val="FFFFFF"/>
                </a:solidFill>
                <a:latin typeface="Leelawadee UI" pitchFamily="34" charset="-34"/>
                <a:cs typeface="Leelawadee UI" pitchFamily="34" charset="-34"/>
              </a:endParaRPr>
            </a:p>
            <a:p>
              <a:pPr>
                <a:lnSpc>
                  <a:spcPts val="2800"/>
                </a:lnSpc>
              </a:pPr>
              <a:r>
                <a:rPr lang="en-US" sz="2000" b="1" dirty="0" err="1" smtClean="0">
                  <a:solidFill>
                    <a:srgbClr val="FFFFFF"/>
                  </a:solidFill>
                  <a:latin typeface="Leelawadee UI" pitchFamily="34" charset="-34"/>
                  <a:cs typeface="Leelawadee UI" pitchFamily="34" charset="-34"/>
                </a:rPr>
                <a:t>V.Yoganathan</a:t>
              </a:r>
              <a:endParaRPr lang="en-US" sz="2000" b="1" dirty="0">
                <a:solidFill>
                  <a:srgbClr val="FFFFFF"/>
                </a:solidFill>
                <a:latin typeface="Leelawadee UI" pitchFamily="34" charset="-34"/>
                <a:cs typeface="Leelawadee UI" pitchFamily="34" charset="-34"/>
              </a:endParaRP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028700" y="4305300"/>
            <a:ext cx="10987296" cy="2645997"/>
            <a:chOff x="0" y="1337177"/>
            <a:chExt cx="14649728" cy="3527996"/>
          </a:xfrm>
        </p:grpSpPr>
        <p:sp>
          <p:nvSpPr>
            <p:cNvPr id="15" name="TextBox 15"/>
            <p:cNvSpPr txBox="1"/>
            <p:nvPr/>
          </p:nvSpPr>
          <p:spPr>
            <a:xfrm>
              <a:off x="152400" y="1337177"/>
              <a:ext cx="14497328" cy="172696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0120"/>
                </a:lnSpc>
              </a:pPr>
              <a:r>
                <a:rPr lang="en-US" sz="9200" dirty="0" smtClean="0">
                  <a:solidFill>
                    <a:srgbClr val="FFFFFF"/>
                  </a:solidFill>
                  <a:latin typeface="Play"/>
                </a:rPr>
                <a:t>Intelligent Admission </a:t>
              </a:r>
              <a:endParaRPr lang="en-US" sz="9200" dirty="0">
                <a:solidFill>
                  <a:srgbClr val="FFFFFF"/>
                </a:solidFill>
                <a:latin typeface="Play"/>
              </a:endParaRP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4302284"/>
              <a:ext cx="13284965" cy="56288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40"/>
                </a:lnSpc>
                <a:spcBef>
                  <a:spcPct val="0"/>
                </a:spcBef>
              </a:pPr>
              <a:endParaRPr lang="en-US" sz="2600" dirty="0">
                <a:solidFill>
                  <a:srgbClr val="FFFFFF"/>
                </a:solidFill>
                <a:latin typeface="Telegraf"/>
              </a:endParaRPr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12649200" y="800100"/>
            <a:ext cx="3777711" cy="3277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00"/>
              </a:lnSpc>
            </a:pPr>
            <a:endParaRPr lang="en-US" sz="2000" dirty="0">
              <a:solidFill>
                <a:srgbClr val="FFFFFF"/>
              </a:solidFill>
              <a:latin typeface="Telegraf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3313851" y="8422529"/>
            <a:ext cx="3791054" cy="3277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00"/>
              </a:lnSpc>
            </a:pPr>
            <a:endParaRPr lang="en-US" sz="2000" dirty="0">
              <a:solidFill>
                <a:srgbClr val="FFFFFF"/>
              </a:solidFill>
              <a:latin typeface="Telegraf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066800" y="6134100"/>
            <a:ext cx="8422498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 smtClean="0">
                <a:solidFill>
                  <a:schemeClr val="bg1"/>
                </a:solidFill>
                <a:latin typeface="Play" charset="0"/>
              </a:rPr>
              <a:t>Future of University </a:t>
            </a:r>
          </a:p>
          <a:p>
            <a:r>
              <a:rPr lang="en-US" sz="6600" b="1" dirty="0" err="1" smtClean="0">
                <a:solidFill>
                  <a:schemeClr val="bg1"/>
                </a:solidFill>
                <a:latin typeface="Play" charset="0"/>
              </a:rPr>
              <a:t>Descision</a:t>
            </a:r>
            <a:r>
              <a:rPr lang="en-US" sz="6600" b="1" dirty="0" smtClean="0">
                <a:solidFill>
                  <a:schemeClr val="bg1"/>
                </a:solidFill>
                <a:latin typeface="Play" charset="0"/>
              </a:rPr>
              <a:t> Making</a:t>
            </a:r>
            <a:endParaRPr lang="en-US" sz="6600" b="1" dirty="0">
              <a:solidFill>
                <a:schemeClr val="bg1"/>
              </a:solidFill>
              <a:latin typeface="Play" charset="0"/>
            </a:endParaRPr>
          </a:p>
        </p:txBody>
      </p:sp>
      <p:pic>
        <p:nvPicPr>
          <p:cNvPr id="23" name="Picture 1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xmlns="" val="0"/>
              </a:ext>
              <a:ext uri="{96DAC541-7B7A-43D3-8B79-37D633B846F1}">
                <asvg:svgBlip xmlns:asvg="http://schemas.microsoft.com/office/drawing/2016/SVG/main" xmlns="" r:embed="rId12"/>
              </a:ext>
            </a:extLst>
          </a:blip>
          <a:srcRect/>
          <a:stretch>
            <a:fillRect/>
          </a:stretch>
        </p:blipFill>
        <p:spPr>
          <a:xfrm>
            <a:off x="990600" y="5829300"/>
            <a:ext cx="10811934" cy="93257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2895600" y="419100"/>
            <a:ext cx="1828800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        </a:t>
            </a:r>
            <a:r>
              <a:rPr lang="en-US" sz="5400" b="1" dirty="0" err="1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Rajeswari</a:t>
            </a:r>
            <a:r>
              <a:rPr lang="en-US" sz="5400" b="1" dirty="0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 </a:t>
            </a:r>
            <a:r>
              <a:rPr lang="en-US" sz="5400" b="1" dirty="0" err="1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vedhachalam</a:t>
            </a:r>
            <a:r>
              <a:rPr lang="en-US" sz="5400" b="1" dirty="0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 </a:t>
            </a:r>
          </a:p>
          <a:p>
            <a:r>
              <a:rPr lang="en-US" sz="5400" b="1" dirty="0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   </a:t>
            </a:r>
            <a:r>
              <a:rPr lang="en-US" sz="5400" b="1" dirty="0" err="1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Govt</a:t>
            </a:r>
            <a:r>
              <a:rPr lang="en-US" sz="5400" b="1" dirty="0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 Arts College </a:t>
            </a:r>
            <a:r>
              <a:rPr lang="en-US" sz="5400" b="1" dirty="0" err="1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Chengalpattu</a:t>
            </a:r>
            <a:endParaRPr lang="en-US" sz="5400" b="1" dirty="0" smtClean="0">
              <a:solidFill>
                <a:schemeClr val="bg1"/>
              </a:solidFill>
              <a:latin typeface="Leelawadee UI" pitchFamily="34" charset="-34"/>
              <a:cs typeface="Leelawadee UI" pitchFamily="34" charset="-34"/>
            </a:endParaRPr>
          </a:p>
          <a:p>
            <a:r>
              <a:rPr lang="en-US" sz="5400" b="1" dirty="0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PG department of computer </a:t>
            </a:r>
            <a:r>
              <a:rPr lang="en-US" sz="5400" b="1" dirty="0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Science</a:t>
            </a:r>
          </a:p>
          <a:p>
            <a:r>
              <a:rPr lang="en-US" sz="5400" b="1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 </a:t>
            </a:r>
            <a:r>
              <a:rPr lang="en-US" sz="5400" b="1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          Guided </a:t>
            </a:r>
            <a:r>
              <a:rPr lang="en-US" sz="5400" b="1" dirty="0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By </a:t>
            </a:r>
            <a:r>
              <a:rPr lang="en-US" sz="5400" b="1" dirty="0" err="1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DR.T.vani</a:t>
            </a:r>
            <a:r>
              <a:rPr lang="en-US" sz="5400" b="1" dirty="0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  </a:t>
            </a:r>
            <a:endParaRPr lang="en-US" sz="5400" b="1" dirty="0" smtClean="0">
              <a:solidFill>
                <a:schemeClr val="bg1"/>
              </a:solidFill>
              <a:latin typeface="Leelawadee UI" pitchFamily="34" charset="-34"/>
              <a:cs typeface="Leelawadee UI" pitchFamily="34" charset="-34"/>
            </a:endParaRPr>
          </a:p>
          <a:p>
            <a:r>
              <a:rPr lang="en-US" sz="6000" b="1" dirty="0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        </a:t>
            </a:r>
          </a:p>
          <a:p>
            <a:endParaRPr lang="en-US" sz="6000" b="1" dirty="0">
              <a:solidFill>
                <a:schemeClr val="bg1"/>
              </a:solidFill>
              <a:latin typeface="Leelawadee UI" pitchFamily="34" charset="-34"/>
              <a:cs typeface="Leelawadee UI" pitchFamily="34" charset="-34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1D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13128" y="418698"/>
            <a:ext cx="17461745" cy="9449604"/>
            <a:chOff x="0" y="0"/>
            <a:chExt cx="5906812" cy="31965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906812" cy="3196533"/>
            </a:xfrm>
            <a:custGeom>
              <a:avLst/>
              <a:gdLst/>
              <a:ahLst/>
              <a:cxnLst/>
              <a:rect l="l" t="t" r="r" b="b"/>
              <a:pathLst>
                <a:path w="5906812" h="3196533">
                  <a:moveTo>
                    <a:pt x="5782352" y="3196533"/>
                  </a:moveTo>
                  <a:lnTo>
                    <a:pt x="124460" y="3196533"/>
                  </a:lnTo>
                  <a:cubicBezTo>
                    <a:pt x="55880" y="3196533"/>
                    <a:pt x="0" y="3140653"/>
                    <a:pt x="0" y="3072073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782352" y="0"/>
                  </a:lnTo>
                  <a:cubicBezTo>
                    <a:pt x="5850932" y="0"/>
                    <a:pt x="5906812" y="55880"/>
                    <a:pt x="5906812" y="124460"/>
                  </a:cubicBezTo>
                  <a:lnTo>
                    <a:pt x="5906812" y="3072073"/>
                  </a:lnTo>
                  <a:cubicBezTo>
                    <a:pt x="5906812" y="3140653"/>
                    <a:pt x="5850932" y="3196533"/>
                    <a:pt x="5782352" y="3196533"/>
                  </a:cubicBezTo>
                  <a:close/>
                </a:path>
              </a:pathLst>
            </a:custGeom>
            <a:solidFill>
              <a:srgbClr val="FFFFFF">
                <a:alpha val="2745"/>
              </a:srgbClr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 rot="5400000">
            <a:off x="17259300" y="7200900"/>
            <a:ext cx="2057400" cy="20574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rcRect/>
          <a:stretch>
            <a:fillRect/>
          </a:stretch>
        </p:blipFill>
        <p:spPr>
          <a:xfrm>
            <a:off x="-1600200" y="-647700"/>
            <a:ext cx="3200400" cy="3200400"/>
          </a:xfrm>
          <a:prstGeom prst="rect">
            <a:avLst/>
          </a:prstGeom>
        </p:spPr>
      </p:pic>
      <p:grpSp>
        <p:nvGrpSpPr>
          <p:cNvPr id="9" name="Group 9"/>
          <p:cNvGrpSpPr/>
          <p:nvPr/>
        </p:nvGrpSpPr>
        <p:grpSpPr>
          <a:xfrm>
            <a:off x="9144000" y="2304710"/>
            <a:ext cx="7367156" cy="5677579"/>
            <a:chOff x="0" y="0"/>
            <a:chExt cx="9822875" cy="7570106"/>
          </a:xfrm>
        </p:grpSpPr>
        <p:sp>
          <p:nvSpPr>
            <p:cNvPr id="10" name="TextBox 10"/>
            <p:cNvSpPr txBox="1"/>
            <p:nvPr/>
          </p:nvSpPr>
          <p:spPr>
            <a:xfrm>
              <a:off x="1261926" y="7208367"/>
              <a:ext cx="583605" cy="3617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239"/>
                </a:lnSpc>
              </a:pPr>
              <a:r>
                <a:rPr lang="en-US" sz="1599">
                  <a:solidFill>
                    <a:srgbClr val="FFFFFF"/>
                  </a:solidFill>
                  <a:latin typeface="Poppins"/>
                </a:rPr>
                <a:t>2018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3099613" y="7208367"/>
              <a:ext cx="583406" cy="3617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239"/>
                </a:lnSpc>
              </a:pPr>
              <a:r>
                <a:rPr lang="en-US" sz="1599">
                  <a:solidFill>
                    <a:srgbClr val="FFFFFF"/>
                  </a:solidFill>
                  <a:latin typeface="Poppins"/>
                </a:rPr>
                <a:t>2019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4902971" y="7208367"/>
              <a:ext cx="651867" cy="3617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239"/>
                </a:lnSpc>
              </a:pPr>
              <a:r>
                <a:rPr lang="en-US" sz="1599">
                  <a:solidFill>
                    <a:srgbClr val="FFFFFF"/>
                  </a:solidFill>
                  <a:latin typeface="Poppins"/>
                </a:rPr>
                <a:t>2020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6782231" y="7208367"/>
              <a:ext cx="568523" cy="3617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239"/>
                </a:lnSpc>
              </a:pPr>
              <a:r>
                <a:rPr lang="en-US" sz="1599">
                  <a:solidFill>
                    <a:srgbClr val="FFFFFF"/>
                  </a:solidFill>
                  <a:latin typeface="Poppins"/>
                </a:rPr>
                <a:t>2021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8585291" y="7208367"/>
              <a:ext cx="637580" cy="3617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239"/>
                </a:lnSpc>
              </a:pPr>
              <a:r>
                <a:rPr lang="en-US" sz="1599">
                  <a:solidFill>
                    <a:srgbClr val="FFFFFF"/>
                  </a:solidFill>
                  <a:latin typeface="Poppins"/>
                </a:rPr>
                <a:t>2022</a:t>
              </a:r>
            </a:p>
          </p:txBody>
        </p:sp>
        <p:grpSp>
          <p:nvGrpSpPr>
            <p:cNvPr id="15" name="Group 15"/>
            <p:cNvGrpSpPr>
              <a:grpSpLocks noChangeAspect="1"/>
            </p:cNvGrpSpPr>
            <p:nvPr/>
          </p:nvGrpSpPr>
          <p:grpSpPr>
            <a:xfrm>
              <a:off x="634934" y="157057"/>
              <a:ext cx="9187941" cy="6963469"/>
              <a:chOff x="0" y="0"/>
              <a:chExt cx="9187941" cy="6963469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0" y="-6350"/>
                <a:ext cx="9187941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9187941" h="12700">
                    <a:moveTo>
                      <a:pt x="0" y="0"/>
                    </a:moveTo>
                    <a:lnTo>
                      <a:pt x="9187941" y="0"/>
                    </a:lnTo>
                    <a:lnTo>
                      <a:pt x="9187941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FFFFFF">
                  <a:alpha val="24706"/>
                </a:srgbClr>
              </a:solidFill>
            </p:spPr>
          </p:sp>
          <p:sp>
            <p:nvSpPr>
              <p:cNvPr id="17" name="Freeform 17"/>
              <p:cNvSpPr/>
              <p:nvPr/>
            </p:nvSpPr>
            <p:spPr>
              <a:xfrm>
                <a:off x="0" y="1386344"/>
                <a:ext cx="9187941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9187941" h="12700">
                    <a:moveTo>
                      <a:pt x="0" y="0"/>
                    </a:moveTo>
                    <a:lnTo>
                      <a:pt x="9187941" y="0"/>
                    </a:lnTo>
                    <a:lnTo>
                      <a:pt x="9187941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FFFFFF">
                  <a:alpha val="24706"/>
                </a:srgbClr>
              </a:solidFill>
            </p:spPr>
          </p:sp>
          <p:sp>
            <p:nvSpPr>
              <p:cNvPr id="18" name="Freeform 18"/>
              <p:cNvSpPr/>
              <p:nvPr/>
            </p:nvSpPr>
            <p:spPr>
              <a:xfrm>
                <a:off x="0" y="2779038"/>
                <a:ext cx="9187941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9187941" h="12700">
                    <a:moveTo>
                      <a:pt x="0" y="0"/>
                    </a:moveTo>
                    <a:lnTo>
                      <a:pt x="9187941" y="0"/>
                    </a:lnTo>
                    <a:lnTo>
                      <a:pt x="9187941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FFFFFF">
                  <a:alpha val="24706"/>
                </a:srgbClr>
              </a:solidFill>
            </p:spPr>
          </p:sp>
          <p:sp>
            <p:nvSpPr>
              <p:cNvPr id="19" name="Freeform 19"/>
              <p:cNvSpPr/>
              <p:nvPr/>
            </p:nvSpPr>
            <p:spPr>
              <a:xfrm>
                <a:off x="0" y="4171731"/>
                <a:ext cx="9187941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9187941" h="12700">
                    <a:moveTo>
                      <a:pt x="0" y="0"/>
                    </a:moveTo>
                    <a:lnTo>
                      <a:pt x="9187941" y="0"/>
                    </a:lnTo>
                    <a:lnTo>
                      <a:pt x="9187941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FFFFFF">
                  <a:alpha val="24706"/>
                </a:srgbClr>
              </a:solidFill>
            </p:spPr>
          </p:sp>
          <p:sp>
            <p:nvSpPr>
              <p:cNvPr id="20" name="Freeform 20"/>
              <p:cNvSpPr/>
              <p:nvPr/>
            </p:nvSpPr>
            <p:spPr>
              <a:xfrm>
                <a:off x="0" y="5564425"/>
                <a:ext cx="9187941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9187941" h="12700">
                    <a:moveTo>
                      <a:pt x="0" y="0"/>
                    </a:moveTo>
                    <a:lnTo>
                      <a:pt x="9187941" y="0"/>
                    </a:lnTo>
                    <a:lnTo>
                      <a:pt x="9187941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FFFFFF">
                  <a:alpha val="24706"/>
                </a:srgbClr>
              </a:solidFill>
            </p:spPr>
          </p:sp>
          <p:sp>
            <p:nvSpPr>
              <p:cNvPr id="21" name="Freeform 21"/>
              <p:cNvSpPr/>
              <p:nvPr/>
            </p:nvSpPr>
            <p:spPr>
              <a:xfrm>
                <a:off x="0" y="6957119"/>
                <a:ext cx="9187941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9187941" h="12700">
                    <a:moveTo>
                      <a:pt x="0" y="0"/>
                    </a:moveTo>
                    <a:lnTo>
                      <a:pt x="9187941" y="0"/>
                    </a:lnTo>
                    <a:lnTo>
                      <a:pt x="9187941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FFFFFF">
                  <a:alpha val="60000"/>
                </a:srgbClr>
              </a:solidFill>
            </p:spPr>
          </p:sp>
        </p:grpSp>
        <p:sp>
          <p:nvSpPr>
            <p:cNvPr id="22" name="TextBox 22"/>
            <p:cNvSpPr txBox="1"/>
            <p:nvPr/>
          </p:nvSpPr>
          <p:spPr>
            <a:xfrm>
              <a:off x="14287" y="-47625"/>
              <a:ext cx="485180" cy="3617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239"/>
                </a:lnSpc>
              </a:pPr>
              <a:r>
                <a:rPr lang="en-US" sz="1599">
                  <a:solidFill>
                    <a:srgbClr val="FFFFFF"/>
                  </a:solidFill>
                  <a:latin typeface="Poppins"/>
                </a:rPr>
                <a:t>125 </a:t>
              </a:r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1345069"/>
              <a:ext cx="499467" cy="3617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239"/>
                </a:lnSpc>
              </a:pPr>
              <a:r>
                <a:rPr lang="en-US" sz="1599">
                  <a:solidFill>
                    <a:srgbClr val="FFFFFF"/>
                  </a:solidFill>
                  <a:latin typeface="Poppins"/>
                </a:rPr>
                <a:t>100 </a:t>
              </a:r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108942" y="2737763"/>
              <a:ext cx="390525" cy="3617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239"/>
                </a:lnSpc>
              </a:pPr>
              <a:r>
                <a:rPr lang="en-US" sz="1599">
                  <a:solidFill>
                    <a:srgbClr val="FFFFFF"/>
                  </a:solidFill>
                  <a:latin typeface="Poppins"/>
                </a:rPr>
                <a:t>75 </a:t>
              </a:r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86717" y="4130456"/>
              <a:ext cx="412750" cy="3617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239"/>
                </a:lnSpc>
              </a:pPr>
              <a:r>
                <a:rPr lang="en-US" sz="1599">
                  <a:solidFill>
                    <a:srgbClr val="FFFFFF"/>
                  </a:solidFill>
                  <a:latin typeface="Poppins"/>
                </a:rPr>
                <a:t>50 </a:t>
              </a:r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101005" y="5523150"/>
              <a:ext cx="398462" cy="3617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239"/>
                </a:lnSpc>
              </a:pPr>
              <a:r>
                <a:rPr lang="en-US" sz="1599">
                  <a:solidFill>
                    <a:srgbClr val="FFFFFF"/>
                  </a:solidFill>
                  <a:latin typeface="Poppins"/>
                </a:rPr>
                <a:t>25 </a:t>
              </a:r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256778" y="6915844"/>
              <a:ext cx="242689" cy="3617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239"/>
                </a:lnSpc>
              </a:pPr>
              <a:r>
                <a:rPr lang="en-US" sz="1599">
                  <a:solidFill>
                    <a:srgbClr val="FFFFFF"/>
                  </a:solidFill>
                  <a:latin typeface="Poppins"/>
                </a:rPr>
                <a:t>0 </a:t>
              </a:r>
            </a:p>
          </p:txBody>
        </p:sp>
        <p:grpSp>
          <p:nvGrpSpPr>
            <p:cNvPr id="28" name="Group 28"/>
            <p:cNvGrpSpPr>
              <a:grpSpLocks noChangeAspect="1"/>
            </p:cNvGrpSpPr>
            <p:nvPr/>
          </p:nvGrpSpPr>
          <p:grpSpPr>
            <a:xfrm>
              <a:off x="634934" y="157057"/>
              <a:ext cx="9187941" cy="6963469"/>
              <a:chOff x="0" y="0"/>
              <a:chExt cx="9187941" cy="6963469"/>
            </a:xfrm>
          </p:grpSpPr>
          <p:sp>
            <p:nvSpPr>
              <p:cNvPr id="29" name="Freeform 29"/>
              <p:cNvSpPr/>
              <p:nvPr/>
            </p:nvSpPr>
            <p:spPr>
              <a:xfrm>
                <a:off x="918794" y="55708"/>
                <a:ext cx="7350352" cy="6907761"/>
              </a:xfrm>
              <a:custGeom>
                <a:avLst/>
                <a:gdLst/>
                <a:ahLst/>
                <a:cxnLst/>
                <a:rect l="l" t="t" r="r" b="b"/>
                <a:pathLst>
                  <a:path w="7350352" h="6907761">
                    <a:moveTo>
                      <a:pt x="0" y="6907761"/>
                    </a:moveTo>
                    <a:lnTo>
                      <a:pt x="0" y="5236528"/>
                    </a:lnTo>
                    <a:lnTo>
                      <a:pt x="1837588" y="4345204"/>
                    </a:lnTo>
                    <a:lnTo>
                      <a:pt x="3675176" y="2284018"/>
                    </a:lnTo>
                    <a:lnTo>
                      <a:pt x="5512765" y="2172602"/>
                    </a:lnTo>
                    <a:lnTo>
                      <a:pt x="7350352" y="0"/>
                    </a:lnTo>
                    <a:lnTo>
                      <a:pt x="7350352" y="6907761"/>
                    </a:lnTo>
                    <a:close/>
                  </a:path>
                </a:pathLst>
              </a:custGeom>
              <a:solidFill>
                <a:srgbClr val="FFF5E5">
                  <a:alpha val="64706"/>
                </a:srgbClr>
              </a:solidFill>
            </p:spPr>
          </p:sp>
          <p:sp>
            <p:nvSpPr>
              <p:cNvPr id="30" name="Freeform 30"/>
              <p:cNvSpPr/>
              <p:nvPr/>
            </p:nvSpPr>
            <p:spPr>
              <a:xfrm>
                <a:off x="918794" y="2395433"/>
                <a:ext cx="7350352" cy="4568036"/>
              </a:xfrm>
              <a:custGeom>
                <a:avLst/>
                <a:gdLst/>
                <a:ahLst/>
                <a:cxnLst/>
                <a:rect l="l" t="t" r="r" b="b"/>
                <a:pathLst>
                  <a:path w="7350352" h="4568036">
                    <a:moveTo>
                      <a:pt x="0" y="4568036"/>
                    </a:moveTo>
                    <a:lnTo>
                      <a:pt x="0" y="3899543"/>
                    </a:lnTo>
                    <a:lnTo>
                      <a:pt x="1837588" y="3676712"/>
                    </a:lnTo>
                    <a:lnTo>
                      <a:pt x="3675176" y="1336986"/>
                    </a:lnTo>
                    <a:lnTo>
                      <a:pt x="5512765" y="2061187"/>
                    </a:lnTo>
                    <a:lnTo>
                      <a:pt x="7350352" y="0"/>
                    </a:lnTo>
                    <a:lnTo>
                      <a:pt x="7350352" y="4568036"/>
                    </a:lnTo>
                    <a:close/>
                  </a:path>
                </a:pathLst>
              </a:custGeom>
              <a:solidFill>
                <a:srgbClr val="F3BE66">
                  <a:alpha val="64706"/>
                </a:srgbClr>
              </a:solidFill>
            </p:spPr>
          </p:sp>
          <p:sp>
            <p:nvSpPr>
              <p:cNvPr id="31" name="Freeform 31"/>
              <p:cNvSpPr/>
              <p:nvPr/>
            </p:nvSpPr>
            <p:spPr>
              <a:xfrm>
                <a:off x="918794" y="4846574"/>
                <a:ext cx="7350352" cy="2116894"/>
              </a:xfrm>
              <a:custGeom>
                <a:avLst/>
                <a:gdLst/>
                <a:ahLst/>
                <a:cxnLst/>
                <a:rect l="l" t="t" r="r" b="b"/>
                <a:pathLst>
                  <a:path w="7350352" h="2116894">
                    <a:moveTo>
                      <a:pt x="0" y="2116895"/>
                    </a:moveTo>
                    <a:lnTo>
                      <a:pt x="0" y="2116895"/>
                    </a:lnTo>
                    <a:lnTo>
                      <a:pt x="1837588" y="1448402"/>
                    </a:lnTo>
                    <a:lnTo>
                      <a:pt x="3675176" y="0"/>
                    </a:lnTo>
                    <a:lnTo>
                      <a:pt x="5512765" y="445662"/>
                    </a:lnTo>
                    <a:lnTo>
                      <a:pt x="7350352" y="334247"/>
                    </a:lnTo>
                    <a:lnTo>
                      <a:pt x="7350352" y="2116895"/>
                    </a:lnTo>
                    <a:close/>
                  </a:path>
                </a:pathLst>
              </a:custGeom>
              <a:solidFill>
                <a:srgbClr val="CE10FA">
                  <a:alpha val="64706"/>
                </a:srgbClr>
              </a:solidFill>
            </p:spPr>
          </p:sp>
        </p:grpSp>
      </p:grpSp>
      <p:sp>
        <p:nvSpPr>
          <p:cNvPr id="32" name="TextBox 32"/>
          <p:cNvSpPr txBox="1"/>
          <p:nvPr/>
        </p:nvSpPr>
        <p:spPr>
          <a:xfrm>
            <a:off x="1676400" y="1257300"/>
            <a:ext cx="6780909" cy="9888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400"/>
              </a:lnSpc>
              <a:spcBef>
                <a:spcPct val="0"/>
              </a:spcBef>
            </a:pPr>
            <a:r>
              <a:rPr lang="en-US" sz="6000" dirty="0" smtClean="0">
                <a:solidFill>
                  <a:srgbClr val="FFFFFF"/>
                </a:solidFill>
                <a:latin typeface="Inter Bold"/>
              </a:rPr>
              <a:t>Model </a:t>
            </a:r>
            <a:endParaRPr lang="en-US" sz="6000" dirty="0">
              <a:solidFill>
                <a:srgbClr val="FFFFFF"/>
              </a:solidFill>
              <a:latin typeface="Inter Bold"/>
            </a:endParaRPr>
          </a:p>
        </p:txBody>
      </p:sp>
      <p:sp>
        <p:nvSpPr>
          <p:cNvPr id="33" name="TextBox 33"/>
          <p:cNvSpPr txBox="1"/>
          <p:nvPr/>
        </p:nvSpPr>
        <p:spPr>
          <a:xfrm>
            <a:off x="1676400" y="2324100"/>
            <a:ext cx="6780909" cy="9888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400"/>
              </a:lnSpc>
              <a:spcBef>
                <a:spcPct val="0"/>
              </a:spcBef>
            </a:pPr>
            <a:r>
              <a:rPr lang="en-US" sz="6000" dirty="0" smtClean="0">
                <a:solidFill>
                  <a:srgbClr val="F3BE66"/>
                </a:solidFill>
                <a:latin typeface="Inter Bold"/>
              </a:rPr>
              <a:t>Deployment</a:t>
            </a:r>
            <a:endParaRPr lang="en-US" sz="6000" dirty="0">
              <a:solidFill>
                <a:srgbClr val="F3BE66"/>
              </a:solidFill>
              <a:latin typeface="Inter Bold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1600200" y="3664684"/>
            <a:ext cx="7467600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115000"/>
              <a:buFont typeface="Arial" pitchFamily="34" charset="0"/>
              <a:buChar char="•"/>
            </a:pPr>
            <a:r>
              <a:rPr lang="en-US" sz="2000" b="1" dirty="0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the process of implementing a fully functioning</a:t>
            </a:r>
          </a:p>
          <a:p>
            <a:pPr>
              <a:buSzPct val="115000"/>
              <a:buFont typeface="Arial" pitchFamily="34" charset="0"/>
              <a:buChar char="•"/>
            </a:pPr>
            <a:endParaRPr lang="en-US" sz="2000" b="1" dirty="0" smtClean="0">
              <a:solidFill>
                <a:schemeClr val="bg1"/>
              </a:solidFill>
              <a:latin typeface="Leelawadee UI" pitchFamily="34" charset="-34"/>
              <a:cs typeface="Leelawadee UI" pitchFamily="34" charset="-34"/>
            </a:endParaRPr>
          </a:p>
          <a:p>
            <a:pPr>
              <a:buSzPct val="115000"/>
              <a:buFont typeface="Arial" pitchFamily="34" charset="0"/>
              <a:buChar char="•"/>
            </a:pPr>
            <a:r>
              <a:rPr lang="en-US" sz="2000" b="1" dirty="0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 model it can make predictions based on data. </a:t>
            </a:r>
          </a:p>
          <a:p>
            <a:pPr>
              <a:buSzPct val="115000"/>
              <a:buFont typeface="Arial" pitchFamily="34" charset="0"/>
              <a:buChar char="•"/>
            </a:pPr>
            <a:endParaRPr lang="en-US" sz="2000" b="1" dirty="0" smtClean="0">
              <a:solidFill>
                <a:schemeClr val="bg1"/>
              </a:solidFill>
              <a:latin typeface="Leelawadee UI" pitchFamily="34" charset="-34"/>
              <a:cs typeface="Leelawadee UI" pitchFamily="34" charset="-34"/>
            </a:endParaRPr>
          </a:p>
          <a:p>
            <a:pPr>
              <a:buSzPct val="115000"/>
              <a:buFont typeface="Arial" pitchFamily="34" charset="0"/>
              <a:buChar char="•"/>
            </a:pPr>
            <a:r>
              <a:rPr lang="en-US" sz="2000" b="1" dirty="0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these predictions to make practical business  </a:t>
            </a:r>
            <a:r>
              <a:rPr lang="en-US" sz="2000" b="1" dirty="0" err="1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descisions</a:t>
            </a:r>
            <a:endParaRPr lang="en-US" sz="2000" b="1" dirty="0" smtClean="0">
              <a:solidFill>
                <a:schemeClr val="bg1"/>
              </a:solidFill>
              <a:latin typeface="Leelawadee UI" pitchFamily="34" charset="-34"/>
              <a:cs typeface="Leelawadee UI" pitchFamily="34" charset="-34"/>
            </a:endParaRPr>
          </a:p>
          <a:p>
            <a:pPr>
              <a:buSzPct val="115000"/>
              <a:buFont typeface="Arial" pitchFamily="34" charset="0"/>
              <a:buChar char="•"/>
            </a:pPr>
            <a:endParaRPr lang="en-US" sz="2000" b="1" dirty="0" smtClean="0">
              <a:solidFill>
                <a:schemeClr val="bg1"/>
              </a:solidFill>
              <a:latin typeface="Leelawadee UI" pitchFamily="34" charset="-34"/>
              <a:cs typeface="Leelawadee UI" pitchFamily="34" charset="-34"/>
            </a:endParaRPr>
          </a:p>
          <a:p>
            <a:pPr>
              <a:buSzPct val="115000"/>
              <a:buFont typeface="Arial" pitchFamily="34" charset="0"/>
              <a:buChar char="•"/>
            </a:pPr>
            <a:r>
              <a:rPr lang="en-US" sz="2800" b="1" dirty="0" smtClean="0">
                <a:solidFill>
                  <a:srgbClr val="FFC000"/>
                </a:solidFill>
                <a:latin typeface="Leelawadee UI" pitchFamily="34" charset="-34"/>
                <a:cs typeface="Leelawadee UI" pitchFamily="34" charset="-34"/>
              </a:rPr>
              <a:t> </a:t>
            </a:r>
            <a:r>
              <a:rPr lang="en-US" sz="2000" b="1" dirty="0" smtClean="0">
                <a:solidFill>
                  <a:srgbClr val="FFC000"/>
                </a:solidFill>
                <a:latin typeface="Leelawadee UI" pitchFamily="34" charset="-34"/>
                <a:cs typeface="Leelawadee UI" pitchFamily="34" charset="-34"/>
              </a:rPr>
              <a:t> </a:t>
            </a:r>
            <a:r>
              <a:rPr lang="en-US" sz="2800" b="1" dirty="0" smtClean="0">
                <a:solidFill>
                  <a:srgbClr val="FFC000"/>
                </a:solidFill>
                <a:latin typeface="Leelawadee UI" pitchFamily="34" charset="-34"/>
                <a:cs typeface="Leelawadee UI" pitchFamily="34" charset="-34"/>
              </a:rPr>
              <a:t>Save The Best Model </a:t>
            </a:r>
            <a:endParaRPr lang="en-US" sz="2000" b="1" dirty="0" smtClean="0">
              <a:solidFill>
                <a:srgbClr val="FFC000"/>
              </a:solidFill>
              <a:latin typeface="Leelawadee UI" pitchFamily="34" charset="-34"/>
              <a:cs typeface="Leelawadee UI" pitchFamily="34" charset="-34"/>
            </a:endParaRPr>
          </a:p>
          <a:p>
            <a:pPr>
              <a:buSzPct val="200000"/>
              <a:buFont typeface="Arial" pitchFamily="34" charset="0"/>
              <a:buChar char="•"/>
            </a:pPr>
            <a:endParaRPr lang="en-US" sz="2000" b="1" dirty="0" smtClean="0">
              <a:solidFill>
                <a:srgbClr val="FFC000"/>
              </a:solidFill>
              <a:latin typeface="Leelawadee UI" pitchFamily="34" charset="-34"/>
              <a:cs typeface="Leelawadee UI" pitchFamily="34" charset="-34"/>
            </a:endParaRPr>
          </a:p>
          <a:p>
            <a:pPr>
              <a:buFontTx/>
              <a:buChar char="•"/>
            </a:pPr>
            <a:r>
              <a:rPr lang="en-US" sz="2000" b="1" dirty="0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To deploy a machine learning application, you first need</a:t>
            </a:r>
          </a:p>
          <a:p>
            <a:r>
              <a:rPr lang="en-US" sz="2000" b="1" dirty="0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 to build your model. </a:t>
            </a:r>
          </a:p>
          <a:p>
            <a:pPr>
              <a:buFontTx/>
              <a:buChar char="•"/>
            </a:pPr>
            <a:endParaRPr lang="en-US" sz="2000" dirty="0" smtClean="0"/>
          </a:p>
          <a:p>
            <a:pPr>
              <a:buFontTx/>
              <a:buChar char="•"/>
            </a:pPr>
            <a:r>
              <a:rPr lang="en-US" sz="2000" b="1" dirty="0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Optimize and test code, then clean and test again.</a:t>
            </a:r>
          </a:p>
          <a:p>
            <a:pPr>
              <a:buFontTx/>
              <a:buChar char="•"/>
            </a:pPr>
            <a:endParaRPr lang="en-US" sz="2000" b="1" dirty="0" smtClean="0">
              <a:solidFill>
                <a:schemeClr val="bg1"/>
              </a:solidFill>
              <a:latin typeface="Leelawadee UI" pitchFamily="34" charset="-34"/>
              <a:cs typeface="Leelawadee UI" pitchFamily="34" charset="-34"/>
            </a:endParaRPr>
          </a:p>
          <a:p>
            <a:pPr>
              <a:buFontTx/>
              <a:buChar char="•"/>
            </a:pPr>
            <a:r>
              <a:rPr lang="en-US" sz="2000" b="1" dirty="0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Prepare for container deployment.</a:t>
            </a:r>
          </a:p>
          <a:p>
            <a:r>
              <a:rPr lang="en-US" sz="2000" b="1" dirty="0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 </a:t>
            </a:r>
          </a:p>
          <a:p>
            <a:pPr>
              <a:buFontTx/>
              <a:buChar char="•"/>
            </a:pPr>
            <a:r>
              <a:rPr lang="en-US" sz="2000" b="1" dirty="0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Plan for continuous monitoring and maintenance</a:t>
            </a:r>
          </a:p>
          <a:p>
            <a:pPr>
              <a:buSzPct val="200000"/>
            </a:pPr>
            <a:r>
              <a:rPr lang="en-US" sz="2000" b="1" dirty="0" smtClean="0">
                <a:solidFill>
                  <a:srgbClr val="FFC000"/>
                </a:solidFill>
                <a:latin typeface="Leelawadee UI" pitchFamily="34" charset="-34"/>
                <a:cs typeface="Leelawadee UI" pitchFamily="34" charset="-34"/>
              </a:rPr>
              <a:t>        </a:t>
            </a:r>
            <a:r>
              <a:rPr lang="en-US" sz="2000" b="1" dirty="0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  </a:t>
            </a:r>
            <a:endParaRPr lang="en-US" sz="2000" b="1" dirty="0">
              <a:solidFill>
                <a:schemeClr val="bg1"/>
              </a:solidFill>
              <a:latin typeface="Leelawadee UI" pitchFamily="34" charset="-34"/>
              <a:cs typeface="Leelawadee UI" pitchFamily="34" charset="-34"/>
            </a:endParaRPr>
          </a:p>
        </p:txBody>
      </p:sp>
      <p:grpSp>
        <p:nvGrpSpPr>
          <p:cNvPr id="39" name="Group 2"/>
          <p:cNvGrpSpPr/>
          <p:nvPr/>
        </p:nvGrpSpPr>
        <p:grpSpPr>
          <a:xfrm>
            <a:off x="1028700" y="5460868"/>
            <a:ext cx="112078" cy="5810374"/>
            <a:chOff x="0" y="0"/>
            <a:chExt cx="149437" cy="7747165"/>
          </a:xfrm>
        </p:grpSpPr>
        <p:sp>
          <p:nvSpPr>
            <p:cNvPr id="40" name="AutoShape 3"/>
            <p:cNvSpPr/>
            <p:nvPr/>
          </p:nvSpPr>
          <p:spPr>
            <a:xfrm>
              <a:off x="0" y="0"/>
              <a:ext cx="149437" cy="2280560"/>
            </a:xfrm>
            <a:prstGeom prst="rect">
              <a:avLst/>
            </a:prstGeom>
            <a:solidFill>
              <a:srgbClr val="FF33CC"/>
            </a:solidFill>
          </p:spPr>
        </p:sp>
        <p:sp>
          <p:nvSpPr>
            <p:cNvPr id="41" name="AutoShape 4"/>
            <p:cNvSpPr/>
            <p:nvPr/>
          </p:nvSpPr>
          <p:spPr>
            <a:xfrm>
              <a:off x="60248" y="0"/>
              <a:ext cx="28940" cy="7747165"/>
            </a:xfrm>
            <a:prstGeom prst="rect">
              <a:avLst/>
            </a:prstGeom>
            <a:solidFill>
              <a:srgbClr val="E577D5"/>
            </a:solidFill>
          </p:spPr>
        </p:sp>
      </p:grpSp>
      <p:sp>
        <p:nvSpPr>
          <p:cNvPr id="42" name="Rectangle 41"/>
          <p:cNvSpPr/>
          <p:nvPr/>
        </p:nvSpPr>
        <p:spPr>
          <a:xfrm>
            <a:off x="762000" y="4762500"/>
            <a:ext cx="639919" cy="50270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ts val="3200"/>
              </a:lnSpc>
            </a:pPr>
            <a:r>
              <a:rPr lang="en-US" sz="3200" b="1" dirty="0" smtClean="0">
                <a:solidFill>
                  <a:srgbClr val="FF33CC"/>
                </a:solidFill>
                <a:latin typeface="HK Grotesk Bold"/>
              </a:rPr>
              <a:t>08</a:t>
            </a:r>
            <a:endParaRPr lang="en-US" sz="3200" b="1" dirty="0">
              <a:solidFill>
                <a:srgbClr val="FF33CC"/>
              </a:solidFill>
              <a:latin typeface="HK Grotesk 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 cstate="print"/>
          <a:srcRect t="13942" b="29807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413128" y="418698"/>
            <a:ext cx="17461745" cy="9449604"/>
            <a:chOff x="0" y="0"/>
            <a:chExt cx="5906812" cy="31965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906812" cy="3196533"/>
            </a:xfrm>
            <a:custGeom>
              <a:avLst/>
              <a:gdLst/>
              <a:ahLst/>
              <a:cxnLst/>
              <a:rect l="l" t="t" r="r" b="b"/>
              <a:pathLst>
                <a:path w="5906812" h="3196533">
                  <a:moveTo>
                    <a:pt x="5782352" y="3196533"/>
                  </a:moveTo>
                  <a:lnTo>
                    <a:pt x="124460" y="3196533"/>
                  </a:lnTo>
                  <a:cubicBezTo>
                    <a:pt x="55880" y="3196533"/>
                    <a:pt x="0" y="3140653"/>
                    <a:pt x="0" y="3072073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782352" y="0"/>
                  </a:lnTo>
                  <a:cubicBezTo>
                    <a:pt x="5850932" y="0"/>
                    <a:pt x="5906812" y="55880"/>
                    <a:pt x="5906812" y="124460"/>
                  </a:cubicBezTo>
                  <a:lnTo>
                    <a:pt x="5906812" y="3072073"/>
                  </a:lnTo>
                  <a:cubicBezTo>
                    <a:pt x="5906812" y="3140653"/>
                    <a:pt x="5850932" y="3196533"/>
                    <a:pt x="5782352" y="3196533"/>
                  </a:cubicBezTo>
                  <a:close/>
                </a:path>
              </a:pathLst>
            </a:custGeom>
            <a:solidFill>
              <a:srgbClr val="FFFFFF">
                <a:alpha val="2745"/>
              </a:srgbClr>
            </a:solidFill>
          </p:spPr>
        </p:sp>
      </p:grpSp>
      <p:pic>
        <p:nvPicPr>
          <p:cNvPr id="5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>
            <a:fillRect/>
          </a:stretch>
        </p:blipFill>
        <p:spPr>
          <a:xfrm rot="5400000">
            <a:off x="17259300" y="7200900"/>
            <a:ext cx="2057400" cy="20574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rcRect/>
          <a:stretch>
            <a:fillRect/>
          </a:stretch>
        </p:blipFill>
        <p:spPr>
          <a:xfrm>
            <a:off x="1028700" y="1028700"/>
            <a:ext cx="546184" cy="546184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  <a:ext uri="{96DAC541-7B7A-43D3-8B79-37D633B846F1}">
                <asvg:svgBlip xmlns:asvg="http://schemas.microsoft.com/office/drawing/2016/SVG/main" xmlns="" r:embed="rId8"/>
              </a:ext>
            </a:extLst>
          </a:blip>
          <a:srcRect/>
          <a:stretch>
            <a:fillRect/>
          </a:stretch>
        </p:blipFill>
        <p:spPr>
          <a:xfrm>
            <a:off x="1205735" y="1178928"/>
            <a:ext cx="192115" cy="245728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xmlns="" val="0"/>
              </a:ext>
              <a:ext uri="{96DAC541-7B7A-43D3-8B79-37D633B846F1}">
                <asvg:svgBlip xmlns:asvg="http://schemas.microsoft.com/office/drawing/2016/SVG/main" xmlns="" r:embed="rId10"/>
              </a:ext>
            </a:extLst>
          </a:blip>
          <a:srcRect/>
          <a:stretch>
            <a:fillRect/>
          </a:stretch>
        </p:blipFill>
        <p:spPr>
          <a:xfrm>
            <a:off x="3489500" y="3101128"/>
            <a:ext cx="11309001" cy="3557195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1787373" y="1221782"/>
            <a:ext cx="1737382" cy="198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Poppins Bold"/>
              </a:rPr>
              <a:t>STUDIO SHODWE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9140190"/>
            <a:ext cx="1737382" cy="2076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680"/>
              </a:lnSpc>
              <a:spcBef>
                <a:spcPct val="0"/>
              </a:spcBef>
            </a:pPr>
            <a:endParaRPr lang="en-US" sz="1200" dirty="0">
              <a:solidFill>
                <a:srgbClr val="FFFFFF"/>
              </a:solidFill>
              <a:latin typeface="Poppins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3489500" y="3681482"/>
            <a:ext cx="11309001" cy="21393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308"/>
              </a:lnSpc>
              <a:spcBef>
                <a:spcPct val="0"/>
              </a:spcBef>
            </a:pPr>
            <a:r>
              <a:rPr lang="en-US" sz="12363">
                <a:solidFill>
                  <a:srgbClr val="FFFFFF"/>
                </a:solidFill>
                <a:latin typeface="Inter Bold"/>
              </a:rPr>
              <a:t>THANK YOU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4579559" y="7075199"/>
            <a:ext cx="9128881" cy="2689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39"/>
              </a:lnSpc>
              <a:spcBef>
                <a:spcPct val="0"/>
              </a:spcBef>
            </a:pPr>
            <a:endParaRPr lang="en-US" sz="1599" dirty="0">
              <a:solidFill>
                <a:srgbClr val="FFFFFF"/>
              </a:solidFill>
              <a:latin typeface="Poppins"/>
            </a:endParaRPr>
          </a:p>
        </p:txBody>
      </p:sp>
      <p:pic>
        <p:nvPicPr>
          <p:cNvPr id="13" name="Picture 13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xmlns="" val="0"/>
              </a:ext>
              <a:ext uri="{96DAC541-7B7A-43D3-8B79-37D633B846F1}">
                <asvg:svgBlip xmlns:asvg="http://schemas.microsoft.com/office/drawing/2016/SVG/main" xmlns="" r:embed="rId12"/>
              </a:ext>
            </a:extLst>
          </a:blip>
          <a:srcRect/>
          <a:stretch>
            <a:fillRect/>
          </a:stretch>
        </p:blipFill>
        <p:spPr>
          <a:xfrm>
            <a:off x="1972515" y="3072622"/>
            <a:ext cx="634043" cy="634043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xmlns="" val="0"/>
              </a:ext>
              <a:ext uri="{96DAC541-7B7A-43D3-8B79-37D633B846F1}">
                <asvg:svgBlip xmlns:asvg="http://schemas.microsoft.com/office/drawing/2016/SVG/main" xmlns="" r:embed="rId12"/>
              </a:ext>
            </a:extLst>
          </a:blip>
          <a:srcRect/>
          <a:stretch>
            <a:fillRect/>
          </a:stretch>
        </p:blipFill>
        <p:spPr>
          <a:xfrm>
            <a:off x="15681442" y="3072622"/>
            <a:ext cx="634043" cy="63404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1D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609600" y="-495300"/>
            <a:ext cx="17461745" cy="9449604"/>
            <a:chOff x="0" y="0"/>
            <a:chExt cx="5906812" cy="31965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906812" cy="3196533"/>
            </a:xfrm>
            <a:custGeom>
              <a:avLst/>
              <a:gdLst/>
              <a:ahLst/>
              <a:cxnLst/>
              <a:rect l="l" t="t" r="r" b="b"/>
              <a:pathLst>
                <a:path w="5906812" h="3196533">
                  <a:moveTo>
                    <a:pt x="5782352" y="3196533"/>
                  </a:moveTo>
                  <a:lnTo>
                    <a:pt x="124460" y="3196533"/>
                  </a:lnTo>
                  <a:cubicBezTo>
                    <a:pt x="55880" y="3196533"/>
                    <a:pt x="0" y="3140653"/>
                    <a:pt x="0" y="3072073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782352" y="0"/>
                  </a:lnTo>
                  <a:cubicBezTo>
                    <a:pt x="5850932" y="0"/>
                    <a:pt x="5906812" y="55880"/>
                    <a:pt x="5906812" y="124460"/>
                  </a:cubicBezTo>
                  <a:lnTo>
                    <a:pt x="5906812" y="3072073"/>
                  </a:lnTo>
                  <a:cubicBezTo>
                    <a:pt x="5906812" y="3140653"/>
                    <a:pt x="5850932" y="3196533"/>
                    <a:pt x="5782352" y="3196533"/>
                  </a:cubicBezTo>
                  <a:close/>
                </a:path>
              </a:pathLst>
            </a:custGeom>
            <a:solidFill>
              <a:srgbClr val="FFFFFF">
                <a:alpha val="2745"/>
              </a:srgbClr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 rot="5400000">
            <a:off x="17259300" y="7200900"/>
            <a:ext cx="2057400" cy="20574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rcRect/>
          <a:stretch>
            <a:fillRect/>
          </a:stretch>
        </p:blipFill>
        <p:spPr>
          <a:xfrm>
            <a:off x="-609600" y="-419100"/>
            <a:ext cx="2133600" cy="2133600"/>
          </a:xfrm>
          <a:prstGeom prst="rect">
            <a:avLst/>
          </a:prstGeom>
        </p:spPr>
      </p:pic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3846556" y="418698"/>
            <a:ext cx="10594888" cy="5297444"/>
            <a:chOff x="0" y="0"/>
            <a:chExt cx="6662420" cy="333121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6662420" cy="3331210"/>
            </a:xfrm>
            <a:custGeom>
              <a:avLst/>
              <a:gdLst/>
              <a:ahLst/>
              <a:cxnLst/>
              <a:rect l="l" t="t" r="r" b="b"/>
              <a:pathLst>
                <a:path w="6662420" h="3331210">
                  <a:moveTo>
                    <a:pt x="3331210" y="0"/>
                  </a:moveTo>
                  <a:lnTo>
                    <a:pt x="6662420" y="0"/>
                  </a:lnTo>
                  <a:cubicBezTo>
                    <a:pt x="6662420" y="1840230"/>
                    <a:pt x="5171440" y="3331210"/>
                    <a:pt x="3331210" y="3331210"/>
                  </a:cubicBezTo>
                  <a:cubicBezTo>
                    <a:pt x="1490980" y="3331210"/>
                    <a:pt x="0" y="1840230"/>
                    <a:pt x="0" y="0"/>
                  </a:cubicBezTo>
                  <a:lnTo>
                    <a:pt x="3331210" y="0"/>
                  </a:lnTo>
                  <a:close/>
                </a:path>
              </a:pathLst>
            </a:custGeom>
            <a:blipFill>
              <a:blip r:embed="rId6" cstate="print"/>
              <a:stretch>
                <a:fillRect t="-16625" b="-16625"/>
              </a:stretch>
            </a:blipFill>
          </p:spPr>
        </p:sp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  <a:ext uri="{96DAC541-7B7A-43D3-8B79-37D633B846F1}">
                <asvg:svgBlip xmlns:asvg="http://schemas.microsoft.com/office/drawing/2016/SVG/main" xmlns="" r:embed="rId10"/>
              </a:ext>
            </a:extLst>
          </a:blip>
          <a:srcRect/>
          <a:stretch>
            <a:fillRect/>
          </a:stretch>
        </p:blipFill>
        <p:spPr>
          <a:xfrm>
            <a:off x="5788897" y="4351942"/>
            <a:ext cx="6710207" cy="2110665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5788897" y="4751763"/>
            <a:ext cx="6710207" cy="11069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18"/>
              </a:lnSpc>
              <a:spcBef>
                <a:spcPct val="0"/>
              </a:spcBef>
            </a:pPr>
            <a:r>
              <a:rPr lang="en-US" sz="6727" dirty="0" smtClean="0">
                <a:solidFill>
                  <a:srgbClr val="FFFFFF"/>
                </a:solidFill>
                <a:latin typeface="Inter Bold"/>
              </a:rPr>
              <a:t>Description</a:t>
            </a:r>
            <a:endParaRPr lang="en-US" sz="6727" dirty="0">
              <a:solidFill>
                <a:srgbClr val="FFFFFF"/>
              </a:solidFill>
              <a:latin typeface="Inter Bold"/>
            </a:endParaRPr>
          </a:p>
        </p:txBody>
      </p:sp>
      <p:pic>
        <p:nvPicPr>
          <p:cNvPr id="11" name="Picture 11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xmlns="" val="0"/>
              </a:ext>
              <a:ext uri="{96DAC541-7B7A-43D3-8B79-37D633B846F1}">
                <asvg:svgBlip xmlns:asvg="http://schemas.microsoft.com/office/drawing/2016/SVG/main" xmlns="" r:embed="rId12"/>
              </a:ext>
            </a:extLst>
          </a:blip>
          <a:srcRect/>
          <a:stretch>
            <a:fillRect/>
          </a:stretch>
        </p:blipFill>
        <p:spPr>
          <a:xfrm>
            <a:off x="7171266" y="9393643"/>
            <a:ext cx="3945468" cy="93257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3048000" y="7048500"/>
            <a:ext cx="12887663" cy="12926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The aim of this project is to help students in short listing universities with their profiles. Machine learning algorithms are then used to train a model on this data, which can be used to predict </a:t>
            </a:r>
            <a:r>
              <a:rPr lang="en-US" sz="2800" b="1" dirty="0" err="1" smtClean="0">
                <a:solidFill>
                  <a:schemeClr val="bg1"/>
                </a:solidFill>
              </a:rPr>
              <a:t>thechances</a:t>
            </a:r>
            <a:r>
              <a:rPr lang="en-US" sz="2800" b="1" dirty="0" smtClean="0">
                <a:solidFill>
                  <a:schemeClr val="bg1"/>
                </a:solidFill>
              </a:rPr>
              <a:t> of </a:t>
            </a:r>
            <a:r>
              <a:rPr lang="en-US" sz="2800" b="1" dirty="0" err="1" smtClean="0">
                <a:solidFill>
                  <a:schemeClr val="bg1"/>
                </a:solidFill>
              </a:rPr>
              <a:t>futureapplicants</a:t>
            </a:r>
            <a:r>
              <a:rPr lang="en-US" sz="2800" b="1" dirty="0" smtClean="0">
                <a:solidFill>
                  <a:schemeClr val="bg1"/>
                </a:solidFill>
              </a:rPr>
              <a:t> being admitted.</a:t>
            </a:r>
            <a:endParaRPr lang="en-US" sz="2400" b="1" dirty="0">
              <a:solidFill>
                <a:schemeClr val="bg1"/>
              </a:solidFill>
              <a:latin typeface="Poppins"/>
            </a:endParaRPr>
          </a:p>
        </p:txBody>
      </p:sp>
      <p:pic>
        <p:nvPicPr>
          <p:cNvPr id="15" name="Picture 15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xmlns="" val="0"/>
              </a:ext>
              <a:ext uri="{96DAC541-7B7A-43D3-8B79-37D633B846F1}">
                <asvg:svgBlip xmlns:asvg="http://schemas.microsoft.com/office/drawing/2016/SVG/main" xmlns="" r:embed="rId14"/>
              </a:ext>
            </a:extLst>
          </a:blip>
          <a:srcRect/>
          <a:stretch>
            <a:fillRect/>
          </a:stretch>
        </p:blipFill>
        <p:spPr>
          <a:xfrm>
            <a:off x="3212512" y="3717898"/>
            <a:ext cx="634043" cy="634043"/>
          </a:xfrm>
          <a:prstGeom prst="rect">
            <a:avLst/>
          </a:prstGeom>
        </p:spPr>
      </p:pic>
      <p:pic>
        <p:nvPicPr>
          <p:cNvPr id="16" name="Picture 16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xmlns="" val="0"/>
              </a:ext>
              <a:ext uri="{96DAC541-7B7A-43D3-8B79-37D633B846F1}">
                <asvg:svgBlip xmlns:asvg="http://schemas.microsoft.com/office/drawing/2016/SVG/main" xmlns="" r:embed="rId14"/>
              </a:ext>
            </a:extLst>
          </a:blip>
          <a:srcRect/>
          <a:stretch>
            <a:fillRect/>
          </a:stretch>
        </p:blipFill>
        <p:spPr>
          <a:xfrm>
            <a:off x="14441444" y="3717898"/>
            <a:ext cx="634043" cy="634043"/>
          </a:xfrm>
          <a:prstGeom prst="rect">
            <a:avLst/>
          </a:prstGeom>
        </p:spPr>
      </p:pic>
      <p:grpSp>
        <p:nvGrpSpPr>
          <p:cNvPr id="17" name="Group 2"/>
          <p:cNvGrpSpPr/>
          <p:nvPr/>
        </p:nvGrpSpPr>
        <p:grpSpPr>
          <a:xfrm>
            <a:off x="1028700" y="5460868"/>
            <a:ext cx="112078" cy="5810374"/>
            <a:chOff x="0" y="0"/>
            <a:chExt cx="149437" cy="7747165"/>
          </a:xfrm>
        </p:grpSpPr>
        <p:sp>
          <p:nvSpPr>
            <p:cNvPr id="18" name="AutoShape 3"/>
            <p:cNvSpPr/>
            <p:nvPr/>
          </p:nvSpPr>
          <p:spPr>
            <a:xfrm>
              <a:off x="0" y="0"/>
              <a:ext cx="149437" cy="2280560"/>
            </a:xfrm>
            <a:prstGeom prst="rect">
              <a:avLst/>
            </a:prstGeom>
            <a:solidFill>
              <a:srgbClr val="FF33CC"/>
            </a:solidFill>
          </p:spPr>
        </p:sp>
        <p:sp>
          <p:nvSpPr>
            <p:cNvPr id="19" name="AutoShape 4"/>
            <p:cNvSpPr/>
            <p:nvPr/>
          </p:nvSpPr>
          <p:spPr>
            <a:xfrm>
              <a:off x="60248" y="0"/>
              <a:ext cx="28940" cy="7747165"/>
            </a:xfrm>
            <a:prstGeom prst="rect">
              <a:avLst/>
            </a:prstGeom>
            <a:solidFill>
              <a:srgbClr val="E577D5"/>
            </a:solidFill>
          </p:spPr>
        </p:sp>
      </p:grpSp>
      <p:sp>
        <p:nvSpPr>
          <p:cNvPr id="20" name="TextBox 19"/>
          <p:cNvSpPr txBox="1"/>
          <p:nvPr/>
        </p:nvSpPr>
        <p:spPr>
          <a:xfrm>
            <a:off x="762000" y="4686300"/>
            <a:ext cx="838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FF33CC"/>
                </a:solidFill>
                <a:latin typeface="Inter Bold" charset="0"/>
                <a:ea typeface="Inter Bold" charset="0"/>
              </a:rPr>
              <a:t>01</a:t>
            </a:r>
            <a:endParaRPr lang="en-US" sz="3200" dirty="0">
              <a:solidFill>
                <a:srgbClr val="FF33CC"/>
              </a:solidFill>
              <a:latin typeface="Inter Bold" charset="0"/>
              <a:ea typeface="Inter Bold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753606" y="1943100"/>
            <a:ext cx="18473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3600" dirty="0" smtClean="0">
              <a:solidFill>
                <a:srgbClr val="FF33CC"/>
              </a:solidFill>
              <a:latin typeface="HK Grotesk Bold"/>
            </a:endParaRPr>
          </a:p>
          <a:p>
            <a:endParaRPr lang="en-US" sz="3600" dirty="0">
              <a:solidFill>
                <a:srgbClr val="FF33CC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1D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57200" y="419100"/>
            <a:ext cx="17461745" cy="9449604"/>
            <a:chOff x="0" y="0"/>
            <a:chExt cx="5906812" cy="31965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906812" cy="3196533"/>
            </a:xfrm>
            <a:custGeom>
              <a:avLst/>
              <a:gdLst/>
              <a:ahLst/>
              <a:cxnLst/>
              <a:rect l="l" t="t" r="r" b="b"/>
              <a:pathLst>
                <a:path w="5906812" h="3196533">
                  <a:moveTo>
                    <a:pt x="5782352" y="3196533"/>
                  </a:moveTo>
                  <a:lnTo>
                    <a:pt x="124460" y="3196533"/>
                  </a:lnTo>
                  <a:cubicBezTo>
                    <a:pt x="55880" y="3196533"/>
                    <a:pt x="0" y="3140653"/>
                    <a:pt x="0" y="3072073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782352" y="0"/>
                  </a:lnTo>
                  <a:cubicBezTo>
                    <a:pt x="5850932" y="0"/>
                    <a:pt x="5906812" y="55880"/>
                    <a:pt x="5906812" y="124460"/>
                  </a:cubicBezTo>
                  <a:lnTo>
                    <a:pt x="5906812" y="3072073"/>
                  </a:lnTo>
                  <a:cubicBezTo>
                    <a:pt x="5906812" y="3140653"/>
                    <a:pt x="5850932" y="3196533"/>
                    <a:pt x="5782352" y="3196533"/>
                  </a:cubicBezTo>
                  <a:close/>
                </a:path>
              </a:pathLst>
            </a:custGeom>
            <a:solidFill>
              <a:srgbClr val="FFFFFF">
                <a:alpha val="2745"/>
              </a:srgbClr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 rot="5400000">
            <a:off x="12573000" y="-1028700"/>
            <a:ext cx="2057400" cy="20574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 cstate="print">
            <a:lum bright="-8000" contrast="26000"/>
            <a:extLst>
              <a:ext uri="{28A0092B-C50C-407E-A947-70E740481C1C}">
                <a14:useLocalDpi xmlns:a14="http://schemas.microsoft.com/office/drawing/2010/main" xmlns="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rcRect/>
          <a:stretch>
            <a:fillRect/>
          </a:stretch>
        </p:blipFill>
        <p:spPr>
          <a:xfrm>
            <a:off x="-2971800" y="-3467100"/>
            <a:ext cx="7048500" cy="7467600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1981200" y="2400300"/>
            <a:ext cx="8432158" cy="20660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400"/>
              </a:lnSpc>
              <a:spcBef>
                <a:spcPct val="0"/>
              </a:spcBef>
            </a:pPr>
            <a:r>
              <a:rPr lang="en-US" sz="6000" dirty="0" smtClean="0">
                <a:solidFill>
                  <a:schemeClr val="bg1"/>
                </a:solidFill>
                <a:latin typeface="Inter Bold"/>
              </a:rPr>
              <a:t>Challenges Faced By University Admissions</a:t>
            </a:r>
            <a:endParaRPr lang="en-US" sz="6000" dirty="0">
              <a:solidFill>
                <a:schemeClr val="bg1"/>
              </a:solidFill>
              <a:latin typeface="Inter Bold"/>
            </a:endParaRPr>
          </a:p>
        </p:txBody>
      </p:sp>
      <p:pic>
        <p:nvPicPr>
          <p:cNvPr id="15" name="Picture 1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  <a:ext uri="{96DAC541-7B7A-43D3-8B79-37D633B846F1}">
                <asvg:svgBlip xmlns:asvg="http://schemas.microsoft.com/office/drawing/2016/SVG/main" xmlns="" r:embed="rId10"/>
              </a:ext>
            </a:extLst>
          </a:blip>
          <a:srcRect/>
          <a:stretch>
            <a:fillRect/>
          </a:stretch>
        </p:blipFill>
        <p:spPr>
          <a:xfrm>
            <a:off x="5715000" y="723900"/>
            <a:ext cx="634043" cy="634043"/>
          </a:xfrm>
          <a:prstGeom prst="rect">
            <a:avLst/>
          </a:prstGeom>
        </p:spPr>
      </p:pic>
      <p:pic>
        <p:nvPicPr>
          <p:cNvPr id="16" name="Picture 1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  <a:ext uri="{96DAC541-7B7A-43D3-8B79-37D633B846F1}">
                <asvg:svgBlip xmlns:asvg="http://schemas.microsoft.com/office/drawing/2016/SVG/main" xmlns="" r:embed="rId10"/>
              </a:ext>
            </a:extLst>
          </a:blip>
          <a:srcRect/>
          <a:stretch>
            <a:fillRect/>
          </a:stretch>
        </p:blipFill>
        <p:spPr>
          <a:xfrm>
            <a:off x="12801600" y="9652957"/>
            <a:ext cx="634043" cy="634043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3048000" y="5295900"/>
            <a:ext cx="8250977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2800" b="1" dirty="0" smtClean="0">
                <a:solidFill>
                  <a:srgbClr val="FFC000"/>
                </a:solidFill>
                <a:latin typeface="Lucida Fax" pitchFamily="18" charset="0"/>
                <a:cs typeface="Leelawadee UI" pitchFamily="34" charset="-34"/>
              </a:rPr>
              <a:t>Large Volume Of Applications</a:t>
            </a:r>
          </a:p>
          <a:p>
            <a:pPr>
              <a:buFont typeface="Arial" pitchFamily="34" charset="0"/>
              <a:buChar char="•"/>
            </a:pPr>
            <a:endParaRPr lang="en-US" sz="2800" b="1" dirty="0" smtClean="0">
              <a:solidFill>
                <a:srgbClr val="FFC000"/>
              </a:solidFill>
              <a:latin typeface="Lucida Fax" pitchFamily="18" charset="0"/>
              <a:cs typeface="Leelawadee UI" pitchFamily="34" charset="-34"/>
            </a:endParaRPr>
          </a:p>
          <a:p>
            <a:pPr>
              <a:buFont typeface="Arial" pitchFamily="34" charset="0"/>
              <a:buChar char="•"/>
            </a:pPr>
            <a:r>
              <a:rPr lang="en-US" sz="2800" b="1" dirty="0" smtClean="0">
                <a:solidFill>
                  <a:srgbClr val="FFC000"/>
                </a:solidFill>
                <a:latin typeface="Lucida Fax" pitchFamily="18" charset="0"/>
                <a:cs typeface="Leelawadee UI" pitchFamily="34" charset="-34"/>
              </a:rPr>
              <a:t>Subjectivity In Decision-making </a:t>
            </a:r>
          </a:p>
          <a:p>
            <a:pPr>
              <a:buFont typeface="Arial" pitchFamily="34" charset="0"/>
              <a:buChar char="•"/>
            </a:pPr>
            <a:endParaRPr lang="en-US" sz="2800" b="1" dirty="0" smtClean="0">
              <a:solidFill>
                <a:srgbClr val="FFC000"/>
              </a:solidFill>
              <a:latin typeface="Lucida Fax" pitchFamily="18" charset="0"/>
              <a:cs typeface="Leelawadee UI" pitchFamily="34" charset="-34"/>
            </a:endParaRPr>
          </a:p>
          <a:p>
            <a:pPr>
              <a:buFont typeface="Arial" pitchFamily="34" charset="0"/>
              <a:buChar char="•"/>
            </a:pPr>
            <a:r>
              <a:rPr lang="en-US" sz="2800" b="1" dirty="0" smtClean="0">
                <a:solidFill>
                  <a:srgbClr val="FFC000"/>
                </a:solidFill>
                <a:latin typeface="Lucida Fax" pitchFamily="18" charset="0"/>
                <a:cs typeface="Leelawadee UI" pitchFamily="34" charset="-34"/>
              </a:rPr>
              <a:t>Limited Resources and time </a:t>
            </a:r>
          </a:p>
          <a:p>
            <a:pPr>
              <a:buFont typeface="Arial" pitchFamily="34" charset="0"/>
              <a:buChar char="•"/>
            </a:pPr>
            <a:endParaRPr lang="en-US" sz="2800" b="1" dirty="0" smtClean="0">
              <a:solidFill>
                <a:srgbClr val="FFC000"/>
              </a:solidFill>
              <a:latin typeface="Lucida Fax" pitchFamily="18" charset="0"/>
              <a:cs typeface="Leelawadee UI" pitchFamily="34" charset="-34"/>
            </a:endParaRPr>
          </a:p>
          <a:p>
            <a:pPr>
              <a:buFont typeface="Arial" pitchFamily="34" charset="0"/>
              <a:buChar char="•"/>
            </a:pPr>
            <a:r>
              <a:rPr lang="en-US" sz="2800" b="1" dirty="0" smtClean="0">
                <a:solidFill>
                  <a:srgbClr val="FFC000"/>
                </a:solidFill>
                <a:latin typeface="Lucida Fax" pitchFamily="18" charset="0"/>
                <a:cs typeface="Leelawadee UI" pitchFamily="34" charset="-34"/>
              </a:rPr>
              <a:t>Difficulty in Predicting Applicant Success</a:t>
            </a:r>
          </a:p>
          <a:p>
            <a:pPr>
              <a:buFont typeface="Arial" pitchFamily="34" charset="0"/>
              <a:buChar char="•"/>
            </a:pPr>
            <a:endParaRPr lang="en-US" sz="2800" b="1" dirty="0" smtClean="0">
              <a:solidFill>
                <a:srgbClr val="FFC000"/>
              </a:solidFill>
              <a:latin typeface="Lucida Fax" pitchFamily="18" charset="0"/>
              <a:cs typeface="Leelawadee UI" pitchFamily="34" charset="-34"/>
            </a:endParaRPr>
          </a:p>
          <a:p>
            <a:pPr>
              <a:buFont typeface="Arial" pitchFamily="34" charset="0"/>
              <a:buChar char="•"/>
            </a:pPr>
            <a:r>
              <a:rPr lang="en-US" sz="2800" b="1" dirty="0" smtClean="0">
                <a:solidFill>
                  <a:srgbClr val="FFC000"/>
                </a:solidFill>
                <a:latin typeface="Lucida Fax" pitchFamily="18" charset="0"/>
                <a:cs typeface="Leelawadee UI" pitchFamily="34" charset="-34"/>
              </a:rPr>
              <a:t>Lack of Diversity And Bias</a:t>
            </a:r>
            <a:endParaRPr lang="en-US" sz="2800" b="1" dirty="0">
              <a:solidFill>
                <a:srgbClr val="FFC000"/>
              </a:solidFill>
              <a:latin typeface="Lucida Fax" pitchFamily="18" charset="0"/>
              <a:cs typeface="Leelawadee UI" pitchFamily="34" charset="-34"/>
            </a:endParaRPr>
          </a:p>
        </p:txBody>
      </p:sp>
      <p:pic>
        <p:nvPicPr>
          <p:cNvPr id="20" name="Picture 19" descr="aatbio_com_image_export_Apr_9_2023 (1).png"/>
          <p:cNvPicPr>
            <a:picLocks noChangeAspect="1"/>
          </p:cNvPicPr>
          <p:nvPr/>
        </p:nvPicPr>
        <p:blipFill>
          <a:blip r:embed="rId11" cstate="print">
            <a:duotone>
              <a:schemeClr val="accent6">
                <a:shade val="45000"/>
                <a:satMod val="135000"/>
              </a:schemeClr>
              <a:prstClr val="white"/>
            </a:duotone>
            <a:lum contrast="59000"/>
          </a:blip>
          <a:srcRect l="3906" t="1467" r="2344" b="957"/>
          <a:stretch>
            <a:fillRect/>
          </a:stretch>
        </p:blipFill>
        <p:spPr>
          <a:xfrm>
            <a:off x="9753600" y="1333500"/>
            <a:ext cx="9144000" cy="7772400"/>
          </a:xfrm>
          <a:prstGeom prst="rect">
            <a:avLst/>
          </a:prstGeom>
        </p:spPr>
      </p:pic>
      <p:grpSp>
        <p:nvGrpSpPr>
          <p:cNvPr id="12" name="Group 2"/>
          <p:cNvGrpSpPr/>
          <p:nvPr/>
        </p:nvGrpSpPr>
        <p:grpSpPr>
          <a:xfrm>
            <a:off x="1028700" y="5886326"/>
            <a:ext cx="112078" cy="5810374"/>
            <a:chOff x="0" y="0"/>
            <a:chExt cx="149437" cy="7747165"/>
          </a:xfrm>
        </p:grpSpPr>
        <p:sp>
          <p:nvSpPr>
            <p:cNvPr id="13" name="AutoShape 3"/>
            <p:cNvSpPr/>
            <p:nvPr/>
          </p:nvSpPr>
          <p:spPr>
            <a:xfrm>
              <a:off x="0" y="0"/>
              <a:ext cx="149437" cy="2280560"/>
            </a:xfrm>
            <a:prstGeom prst="rect">
              <a:avLst/>
            </a:prstGeom>
            <a:solidFill>
              <a:srgbClr val="FF33CC"/>
            </a:solidFill>
          </p:spPr>
        </p:sp>
        <p:sp>
          <p:nvSpPr>
            <p:cNvPr id="14" name="AutoShape 4"/>
            <p:cNvSpPr/>
            <p:nvPr/>
          </p:nvSpPr>
          <p:spPr>
            <a:xfrm>
              <a:off x="60248" y="0"/>
              <a:ext cx="28940" cy="7747165"/>
            </a:xfrm>
            <a:prstGeom prst="rect">
              <a:avLst/>
            </a:prstGeom>
            <a:solidFill>
              <a:srgbClr val="E577D5"/>
            </a:solidFill>
          </p:spPr>
        </p:sp>
      </p:grpSp>
      <p:sp>
        <p:nvSpPr>
          <p:cNvPr id="18" name="Rectangle 17"/>
          <p:cNvSpPr/>
          <p:nvPr/>
        </p:nvSpPr>
        <p:spPr>
          <a:xfrm>
            <a:off x="762000" y="5143500"/>
            <a:ext cx="685800" cy="5027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3200"/>
              </a:lnSpc>
            </a:pPr>
            <a:r>
              <a:rPr lang="en-US" sz="3200" b="1" dirty="0" smtClean="0">
                <a:solidFill>
                  <a:srgbClr val="FF33CC"/>
                </a:solidFill>
                <a:latin typeface="HK Grotesk Bold"/>
              </a:rPr>
              <a:t>02</a:t>
            </a:r>
            <a:endParaRPr lang="en-US" sz="3200" b="1" dirty="0">
              <a:solidFill>
                <a:srgbClr val="FF33CC"/>
              </a:solidFill>
              <a:latin typeface="HK Grotesk 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1D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7461745" cy="9449604"/>
            <a:chOff x="0" y="0"/>
            <a:chExt cx="5906812" cy="31965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906812" cy="3196533"/>
            </a:xfrm>
            <a:custGeom>
              <a:avLst/>
              <a:gdLst/>
              <a:ahLst/>
              <a:cxnLst/>
              <a:rect l="l" t="t" r="r" b="b"/>
              <a:pathLst>
                <a:path w="5906812" h="3196533">
                  <a:moveTo>
                    <a:pt x="5782352" y="3196533"/>
                  </a:moveTo>
                  <a:lnTo>
                    <a:pt x="124460" y="3196533"/>
                  </a:lnTo>
                  <a:cubicBezTo>
                    <a:pt x="55880" y="3196533"/>
                    <a:pt x="0" y="3140653"/>
                    <a:pt x="0" y="3072073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782352" y="0"/>
                  </a:lnTo>
                  <a:cubicBezTo>
                    <a:pt x="5850932" y="0"/>
                    <a:pt x="5906812" y="55880"/>
                    <a:pt x="5906812" y="124460"/>
                  </a:cubicBezTo>
                  <a:lnTo>
                    <a:pt x="5906812" y="3072073"/>
                  </a:lnTo>
                  <a:cubicBezTo>
                    <a:pt x="5906812" y="3140653"/>
                    <a:pt x="5850932" y="3196533"/>
                    <a:pt x="5782352" y="3196533"/>
                  </a:cubicBezTo>
                  <a:close/>
                </a:path>
              </a:pathLst>
            </a:custGeom>
            <a:solidFill>
              <a:srgbClr val="FFFFFF">
                <a:alpha val="2745"/>
              </a:srgbClr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 rot="5400000">
            <a:off x="17259300" y="7200900"/>
            <a:ext cx="2057400" cy="20574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rcRect/>
          <a:stretch>
            <a:fillRect/>
          </a:stretch>
        </p:blipFill>
        <p:spPr>
          <a:xfrm>
            <a:off x="-1143000" y="1028700"/>
            <a:ext cx="2286000" cy="2286000"/>
          </a:xfrm>
          <a:prstGeom prst="rect">
            <a:avLst/>
          </a:prstGeom>
        </p:spPr>
      </p:pic>
      <p:sp>
        <p:nvSpPr>
          <p:cNvPr id="13" name="TextBox 13"/>
          <p:cNvSpPr txBox="1"/>
          <p:nvPr/>
        </p:nvSpPr>
        <p:spPr>
          <a:xfrm>
            <a:off x="1524000" y="1562100"/>
            <a:ext cx="8020050" cy="9888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400"/>
              </a:lnSpc>
              <a:spcBef>
                <a:spcPct val="0"/>
              </a:spcBef>
            </a:pPr>
            <a:r>
              <a:rPr lang="en-US" sz="6000" dirty="0" smtClean="0">
                <a:solidFill>
                  <a:srgbClr val="FFFFFF"/>
                </a:solidFill>
                <a:latin typeface="Inter Bold"/>
              </a:rPr>
              <a:t>Project Flow</a:t>
            </a:r>
            <a:endParaRPr lang="en-US" sz="6000" dirty="0">
              <a:solidFill>
                <a:srgbClr val="FFFFFF"/>
              </a:solidFill>
              <a:latin typeface="Inter Bold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3505200" y="3467100"/>
            <a:ext cx="5213461" cy="16514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2400" dirty="0" smtClean="0">
                <a:solidFill>
                  <a:srgbClr val="F3BE66"/>
                </a:solidFill>
                <a:latin typeface="Poppins Bold"/>
              </a:rPr>
              <a:t>Define problem </a:t>
            </a:r>
          </a:p>
          <a:p>
            <a:pPr>
              <a:buFont typeface="Arial" pitchFamily="34" charset="0"/>
              <a:buChar char="•"/>
            </a:pPr>
            <a:endParaRPr lang="en-US" sz="1999" dirty="0" smtClean="0">
              <a:solidFill>
                <a:srgbClr val="F3BE66"/>
              </a:solidFill>
              <a:latin typeface="Poppins Bold"/>
            </a:endParaRPr>
          </a:p>
          <a:p>
            <a:pPr>
              <a:buFont typeface="Arial" pitchFamily="34" charset="0"/>
              <a:buChar char="•"/>
            </a:pPr>
            <a:r>
              <a:rPr lang="en-US" sz="1999" dirty="0" smtClean="0">
                <a:solidFill>
                  <a:schemeClr val="bg1"/>
                </a:solidFill>
                <a:latin typeface="Poppins Bold"/>
              </a:rPr>
              <a:t>Literature Survey</a:t>
            </a:r>
          </a:p>
          <a:p>
            <a:pPr>
              <a:buFont typeface="Arial" pitchFamily="34" charset="0"/>
              <a:buChar char="•"/>
            </a:pPr>
            <a:r>
              <a:rPr lang="en-US" sz="1999" dirty="0" smtClean="0">
                <a:solidFill>
                  <a:schemeClr val="bg1"/>
                </a:solidFill>
                <a:latin typeface="Poppins Bold"/>
              </a:rPr>
              <a:t>Social / business impact</a:t>
            </a:r>
            <a:endParaRPr lang="en-US" sz="2000" dirty="0" smtClean="0">
              <a:solidFill>
                <a:schemeClr val="bg1"/>
              </a:solidFill>
            </a:endParaRPr>
          </a:p>
          <a:p>
            <a:pPr>
              <a:lnSpc>
                <a:spcPts val="2799"/>
              </a:lnSpc>
              <a:spcBef>
                <a:spcPct val="0"/>
              </a:spcBef>
            </a:pPr>
            <a:endParaRPr lang="en-US" sz="1999" dirty="0">
              <a:solidFill>
                <a:srgbClr val="F3BE66"/>
              </a:solidFill>
              <a:latin typeface="Poppins Bold"/>
            </a:endParaRPr>
          </a:p>
        </p:txBody>
      </p:sp>
      <p:pic>
        <p:nvPicPr>
          <p:cNvPr id="16" name="Picture 1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rcRect/>
          <a:stretch>
            <a:fillRect/>
          </a:stretch>
        </p:blipFill>
        <p:spPr>
          <a:xfrm>
            <a:off x="2427891" y="3238500"/>
            <a:ext cx="848709" cy="848709"/>
          </a:xfrm>
          <a:prstGeom prst="rect">
            <a:avLst/>
          </a:prstGeom>
        </p:spPr>
      </p:pic>
      <p:pic>
        <p:nvPicPr>
          <p:cNvPr id="22" name="Picture 2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  <a:ext uri="{96DAC541-7B7A-43D3-8B79-37D633B846F1}">
                <asvg:svgBlip xmlns:asvg="http://schemas.microsoft.com/office/drawing/2016/SVG/main" xmlns="" r:embed="rId11"/>
              </a:ext>
            </a:extLst>
          </a:blip>
          <a:srcRect/>
          <a:stretch>
            <a:fillRect/>
          </a:stretch>
        </p:blipFill>
        <p:spPr>
          <a:xfrm>
            <a:off x="13868400" y="952500"/>
            <a:ext cx="634043" cy="634043"/>
          </a:xfrm>
          <a:prstGeom prst="rect">
            <a:avLst/>
          </a:prstGeom>
        </p:spPr>
      </p:pic>
      <p:pic>
        <p:nvPicPr>
          <p:cNvPr id="23" name="Picture 2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  <a:ext uri="{96DAC541-7B7A-43D3-8B79-37D633B846F1}">
                <asvg:svgBlip xmlns:asvg="http://schemas.microsoft.com/office/drawing/2016/SVG/main" xmlns="" r:embed="rId11"/>
              </a:ext>
            </a:extLst>
          </a:blip>
          <a:srcRect/>
          <a:stretch>
            <a:fillRect/>
          </a:stretch>
        </p:blipFill>
        <p:spPr>
          <a:xfrm>
            <a:off x="6934200" y="9652957"/>
            <a:ext cx="634043" cy="634043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2590800" y="3390900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</a:rPr>
              <a:t>01</a:t>
            </a: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26" name="Picture 1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rcRect/>
          <a:stretch>
            <a:fillRect/>
          </a:stretch>
        </p:blipFill>
        <p:spPr>
          <a:xfrm>
            <a:off x="2438400" y="5448300"/>
            <a:ext cx="848709" cy="848709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2590800" y="5600700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</a:rPr>
              <a:t>02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429000" y="5600700"/>
            <a:ext cx="4903907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3BE66"/>
                </a:solidFill>
                <a:latin typeface="Poppins Bold"/>
              </a:rPr>
              <a:t>Data Collection &amp; preparation</a:t>
            </a:r>
          </a:p>
          <a:p>
            <a:endParaRPr lang="en-US" sz="2400" b="1" dirty="0" smtClean="0">
              <a:solidFill>
                <a:srgbClr val="F3BE66"/>
              </a:solidFill>
              <a:latin typeface="Poppins Bold"/>
            </a:endParaRPr>
          </a:p>
          <a:p>
            <a:pPr>
              <a:buFont typeface="Arial" pitchFamily="34" charset="0"/>
              <a:buChar char="•"/>
            </a:pPr>
            <a:r>
              <a:rPr lang="en-US" sz="2000" b="1" dirty="0" smtClean="0">
                <a:solidFill>
                  <a:schemeClr val="bg1"/>
                </a:solidFill>
                <a:latin typeface="Poppins Bold"/>
              </a:rPr>
              <a:t>Collect the Dataset</a:t>
            </a:r>
          </a:p>
          <a:p>
            <a:pPr>
              <a:buFont typeface="Arial" pitchFamily="34" charset="0"/>
              <a:buChar char="•"/>
            </a:pPr>
            <a:r>
              <a:rPr lang="en-US" sz="2000" b="1" dirty="0" smtClean="0">
                <a:solidFill>
                  <a:schemeClr val="bg1"/>
                </a:solidFill>
                <a:latin typeface="Poppins Bold"/>
              </a:rPr>
              <a:t>Data Preparation </a:t>
            </a:r>
          </a:p>
          <a:p>
            <a:endParaRPr lang="en-US" sz="2400" b="1" dirty="0"/>
          </a:p>
        </p:txBody>
      </p:sp>
      <p:pic>
        <p:nvPicPr>
          <p:cNvPr id="29" name="Picture 1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rcRect/>
          <a:stretch>
            <a:fillRect/>
          </a:stretch>
        </p:blipFill>
        <p:spPr>
          <a:xfrm>
            <a:off x="2504091" y="7647591"/>
            <a:ext cx="848709" cy="848709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2667000" y="7810500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</a:rPr>
              <a:t>03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3429000" y="7734300"/>
            <a:ext cx="4273927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3BE66"/>
                </a:solidFill>
                <a:latin typeface="Poppins Bold"/>
              </a:rPr>
              <a:t>Exploratory Data Analysis</a:t>
            </a:r>
          </a:p>
          <a:p>
            <a:endParaRPr lang="en-US" sz="2400" b="1" dirty="0" smtClean="0">
              <a:solidFill>
                <a:srgbClr val="F3BE66"/>
              </a:solidFill>
              <a:latin typeface="Poppins Bold"/>
            </a:endParaRPr>
          </a:p>
          <a:p>
            <a:pPr>
              <a:buFont typeface="Arial" pitchFamily="34" charset="0"/>
              <a:buChar char="•"/>
            </a:pPr>
            <a:r>
              <a:rPr lang="en-US" sz="2000" b="1" dirty="0" smtClean="0">
                <a:solidFill>
                  <a:schemeClr val="bg1"/>
                </a:solidFill>
                <a:latin typeface="Poppins Bold"/>
              </a:rPr>
              <a:t>Visual Analysis</a:t>
            </a:r>
          </a:p>
          <a:p>
            <a:pPr>
              <a:buFont typeface="Arial" pitchFamily="34" charset="0"/>
              <a:buChar char="•"/>
            </a:pPr>
            <a:r>
              <a:rPr lang="en-US" sz="2000" b="1" dirty="0" smtClean="0">
                <a:solidFill>
                  <a:schemeClr val="bg1"/>
                </a:solidFill>
                <a:latin typeface="Poppins Bold"/>
              </a:rPr>
              <a:t>Descriptive </a:t>
            </a:r>
            <a:r>
              <a:rPr lang="en-US" sz="2000" b="1" dirty="0" err="1" smtClean="0">
                <a:solidFill>
                  <a:schemeClr val="bg1"/>
                </a:solidFill>
                <a:latin typeface="Poppins Bold"/>
              </a:rPr>
              <a:t>Statstical</a:t>
            </a:r>
            <a:endParaRPr lang="en-US" sz="2000" b="1" dirty="0" smtClean="0">
              <a:solidFill>
                <a:schemeClr val="bg1"/>
              </a:solidFill>
              <a:latin typeface="Poppins Bold"/>
            </a:endParaRPr>
          </a:p>
          <a:p>
            <a:endParaRPr lang="en-US" sz="2400" dirty="0"/>
          </a:p>
        </p:txBody>
      </p:sp>
      <p:pic>
        <p:nvPicPr>
          <p:cNvPr id="34" name="Picture 11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xmlns="" val="0"/>
              </a:ext>
              <a:ext uri="{96DAC541-7B7A-43D3-8B79-37D633B846F1}">
                <asvg:svgBlip xmlns:asvg="http://schemas.microsoft.com/office/drawing/2016/SVG/main" xmlns="" r:embed="rId13"/>
              </a:ext>
            </a:extLst>
          </a:blip>
          <a:srcRect/>
          <a:stretch>
            <a:fillRect/>
          </a:stretch>
        </p:blipFill>
        <p:spPr>
          <a:xfrm rot="5400000" flipV="1">
            <a:off x="6571835" y="6115465"/>
            <a:ext cx="4800599" cy="113469"/>
          </a:xfrm>
          <a:prstGeom prst="rect">
            <a:avLst/>
          </a:prstGeom>
        </p:spPr>
      </p:pic>
      <p:pic>
        <p:nvPicPr>
          <p:cNvPr id="35" name="Picture 1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rcRect/>
          <a:stretch>
            <a:fillRect/>
          </a:stretch>
        </p:blipFill>
        <p:spPr>
          <a:xfrm>
            <a:off x="9819291" y="3304191"/>
            <a:ext cx="848709" cy="848709"/>
          </a:xfrm>
          <a:prstGeom prst="rect">
            <a:avLst/>
          </a:prstGeom>
        </p:spPr>
      </p:pic>
      <p:sp>
        <p:nvSpPr>
          <p:cNvPr id="36" name="TextBox 35"/>
          <p:cNvSpPr txBox="1"/>
          <p:nvPr/>
        </p:nvSpPr>
        <p:spPr>
          <a:xfrm>
            <a:off x="9982200" y="3467100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</a:rPr>
              <a:t>04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10896600" y="3390900"/>
            <a:ext cx="5732660" cy="21852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3BE66"/>
                </a:solidFill>
                <a:latin typeface="Poppins Bold"/>
              </a:rPr>
              <a:t>Model </a:t>
            </a:r>
            <a:r>
              <a:rPr lang="en-US" sz="2400" dirty="0" err="1" smtClean="0">
                <a:solidFill>
                  <a:srgbClr val="F3BE66"/>
                </a:solidFill>
                <a:latin typeface="Poppins Bold"/>
              </a:rPr>
              <a:t>Buliding</a:t>
            </a:r>
            <a:endParaRPr lang="en-US" sz="2400" dirty="0" smtClean="0">
              <a:solidFill>
                <a:srgbClr val="F3BE66"/>
              </a:solidFill>
              <a:latin typeface="Poppins Bold"/>
            </a:endParaRPr>
          </a:p>
          <a:p>
            <a:endParaRPr lang="en-US" sz="2400" dirty="0" smtClean="0">
              <a:solidFill>
                <a:srgbClr val="F3BE66"/>
              </a:solidFill>
              <a:latin typeface="Poppins Bold"/>
            </a:endParaRPr>
          </a:p>
          <a:p>
            <a:pPr>
              <a:buFont typeface="Arial" pitchFamily="34" charset="0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Poppins Bold"/>
              </a:rPr>
              <a:t>Training the model in Multiple Algorithms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Poppins Bold"/>
              </a:rPr>
              <a:t>Testing the Model</a:t>
            </a:r>
          </a:p>
          <a:p>
            <a:r>
              <a:rPr lang="en-US" sz="2400" dirty="0" smtClean="0">
                <a:solidFill>
                  <a:srgbClr val="F3BE66"/>
                </a:solidFill>
                <a:latin typeface="Poppins Bold"/>
              </a:rPr>
              <a:t> </a:t>
            </a:r>
          </a:p>
          <a:p>
            <a:endParaRPr lang="en-US" sz="2400" dirty="0"/>
          </a:p>
        </p:txBody>
      </p:sp>
      <p:pic>
        <p:nvPicPr>
          <p:cNvPr id="38" name="Picture 1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rcRect/>
          <a:stretch>
            <a:fillRect/>
          </a:stretch>
        </p:blipFill>
        <p:spPr>
          <a:xfrm>
            <a:off x="9829800" y="5361591"/>
            <a:ext cx="848709" cy="848709"/>
          </a:xfrm>
          <a:prstGeom prst="rect">
            <a:avLst/>
          </a:prstGeom>
        </p:spPr>
      </p:pic>
      <p:sp>
        <p:nvSpPr>
          <p:cNvPr id="41" name="TextBox 40"/>
          <p:cNvSpPr txBox="1"/>
          <p:nvPr/>
        </p:nvSpPr>
        <p:spPr>
          <a:xfrm>
            <a:off x="10058400" y="5600700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</a:rPr>
              <a:t>05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0972800" y="5372100"/>
            <a:ext cx="6304931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3BE66"/>
                </a:solidFill>
                <a:latin typeface="Poppins Bold"/>
              </a:rPr>
              <a:t>Performance Testing &amp; Tuning</a:t>
            </a:r>
          </a:p>
          <a:p>
            <a:endParaRPr lang="en-US" sz="2000" dirty="0" smtClean="0">
              <a:solidFill>
                <a:srgbClr val="F3BE66"/>
              </a:solidFill>
              <a:latin typeface="Poppins Bold"/>
            </a:endParaRPr>
          </a:p>
          <a:p>
            <a:pPr>
              <a:buFont typeface="Arial" pitchFamily="34" charset="0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Poppins Bold"/>
              </a:rPr>
              <a:t>Testing  Model With Multiple </a:t>
            </a:r>
            <a:r>
              <a:rPr lang="en-US" sz="2000" dirty="0" err="1" smtClean="0">
                <a:solidFill>
                  <a:schemeClr val="bg1"/>
                </a:solidFill>
                <a:latin typeface="Poppins Bold"/>
              </a:rPr>
              <a:t>Evluation</a:t>
            </a:r>
            <a:r>
              <a:rPr lang="en-US" sz="2000" dirty="0" smtClean="0">
                <a:solidFill>
                  <a:schemeClr val="bg1"/>
                </a:solidFill>
                <a:latin typeface="Poppins Bold"/>
              </a:rPr>
              <a:t> Metrics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Poppins Bold"/>
              </a:rPr>
              <a:t>Comparing Model Accuracy Before &amp; after 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Poppins Bold"/>
              </a:rPr>
              <a:t>Applying Tuning</a:t>
            </a:r>
          </a:p>
          <a:p>
            <a:endParaRPr lang="en-US" sz="2000" dirty="0" smtClean="0"/>
          </a:p>
          <a:p>
            <a:endParaRPr lang="en-US" sz="2000" dirty="0" smtClean="0"/>
          </a:p>
          <a:p>
            <a:r>
              <a:rPr lang="en-US" sz="2000" dirty="0" smtClean="0"/>
              <a:t> </a:t>
            </a:r>
            <a:endParaRPr lang="en-US" sz="2000" dirty="0" smtClean="0">
              <a:solidFill>
                <a:srgbClr val="F3BE66"/>
              </a:solidFill>
              <a:latin typeface="Poppins Bold"/>
            </a:endParaRPr>
          </a:p>
          <a:p>
            <a:endParaRPr lang="en-US" sz="2000" dirty="0"/>
          </a:p>
        </p:txBody>
      </p:sp>
      <p:pic>
        <p:nvPicPr>
          <p:cNvPr id="43" name="Picture 1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rcRect/>
          <a:stretch>
            <a:fillRect/>
          </a:stretch>
        </p:blipFill>
        <p:spPr>
          <a:xfrm>
            <a:off x="9906000" y="7277100"/>
            <a:ext cx="848709" cy="848709"/>
          </a:xfrm>
          <a:prstGeom prst="rect">
            <a:avLst/>
          </a:prstGeom>
        </p:spPr>
      </p:pic>
      <p:sp>
        <p:nvSpPr>
          <p:cNvPr id="44" name="TextBox 43"/>
          <p:cNvSpPr txBox="1"/>
          <p:nvPr/>
        </p:nvSpPr>
        <p:spPr>
          <a:xfrm>
            <a:off x="10134600" y="7505700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</a:rPr>
              <a:t>06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11125200" y="7505700"/>
            <a:ext cx="3231975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3BE66"/>
                </a:solidFill>
                <a:latin typeface="Poppins Bold"/>
              </a:rPr>
              <a:t>Model  Deployment</a:t>
            </a:r>
          </a:p>
          <a:p>
            <a:endParaRPr lang="en-US" sz="2400" dirty="0" smtClean="0">
              <a:solidFill>
                <a:srgbClr val="F3BE66"/>
              </a:solidFill>
              <a:latin typeface="Poppins Bold"/>
            </a:endParaRPr>
          </a:p>
          <a:p>
            <a:pPr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latin typeface="Poppins Bold"/>
              </a:rPr>
              <a:t>Save the Best Model</a:t>
            </a:r>
          </a:p>
          <a:p>
            <a:endParaRPr lang="en-US" dirty="0" smtClean="0"/>
          </a:p>
        </p:txBody>
      </p:sp>
      <p:grpSp>
        <p:nvGrpSpPr>
          <p:cNvPr id="32" name="Group 2"/>
          <p:cNvGrpSpPr/>
          <p:nvPr/>
        </p:nvGrpSpPr>
        <p:grpSpPr>
          <a:xfrm>
            <a:off x="1028700" y="5460868"/>
            <a:ext cx="112078" cy="5810374"/>
            <a:chOff x="0" y="0"/>
            <a:chExt cx="149437" cy="7747165"/>
          </a:xfrm>
        </p:grpSpPr>
        <p:sp>
          <p:nvSpPr>
            <p:cNvPr id="33" name="AutoShape 3"/>
            <p:cNvSpPr/>
            <p:nvPr/>
          </p:nvSpPr>
          <p:spPr>
            <a:xfrm>
              <a:off x="0" y="0"/>
              <a:ext cx="149437" cy="2280560"/>
            </a:xfrm>
            <a:prstGeom prst="rect">
              <a:avLst/>
            </a:prstGeom>
            <a:solidFill>
              <a:srgbClr val="FF33CC"/>
            </a:solidFill>
          </p:spPr>
        </p:sp>
        <p:sp>
          <p:nvSpPr>
            <p:cNvPr id="39" name="AutoShape 4"/>
            <p:cNvSpPr/>
            <p:nvPr/>
          </p:nvSpPr>
          <p:spPr>
            <a:xfrm>
              <a:off x="60248" y="0"/>
              <a:ext cx="28940" cy="7747165"/>
            </a:xfrm>
            <a:prstGeom prst="rect">
              <a:avLst/>
            </a:prstGeom>
            <a:solidFill>
              <a:srgbClr val="E577D5"/>
            </a:solidFill>
          </p:spPr>
        </p:sp>
      </p:grpSp>
      <p:sp>
        <p:nvSpPr>
          <p:cNvPr id="46" name="Rectangle 45"/>
          <p:cNvSpPr/>
          <p:nvPr/>
        </p:nvSpPr>
        <p:spPr>
          <a:xfrm>
            <a:off x="810950" y="4686300"/>
            <a:ext cx="639919" cy="50270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ts val="3200"/>
              </a:lnSpc>
            </a:pPr>
            <a:r>
              <a:rPr lang="en-US" sz="3200" b="1" dirty="0" smtClean="0">
                <a:solidFill>
                  <a:srgbClr val="FF33CC"/>
                </a:solidFill>
                <a:latin typeface="HK Grotesk Bold"/>
              </a:rPr>
              <a:t>03</a:t>
            </a:r>
            <a:endParaRPr lang="en-US" sz="3200" b="1" dirty="0">
              <a:solidFill>
                <a:srgbClr val="FF33CC"/>
              </a:solidFill>
              <a:latin typeface="HK Grotesk 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1D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200400" y="-266700"/>
            <a:ext cx="17461745" cy="9449604"/>
            <a:chOff x="0" y="0"/>
            <a:chExt cx="5906812" cy="31965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906812" cy="3196533"/>
            </a:xfrm>
            <a:custGeom>
              <a:avLst/>
              <a:gdLst/>
              <a:ahLst/>
              <a:cxnLst/>
              <a:rect l="l" t="t" r="r" b="b"/>
              <a:pathLst>
                <a:path w="5906812" h="3196533">
                  <a:moveTo>
                    <a:pt x="5782352" y="3196533"/>
                  </a:moveTo>
                  <a:lnTo>
                    <a:pt x="124460" y="3196533"/>
                  </a:lnTo>
                  <a:cubicBezTo>
                    <a:pt x="55880" y="3196533"/>
                    <a:pt x="0" y="3140653"/>
                    <a:pt x="0" y="3072073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782352" y="0"/>
                  </a:lnTo>
                  <a:cubicBezTo>
                    <a:pt x="5850932" y="0"/>
                    <a:pt x="5906812" y="55880"/>
                    <a:pt x="5906812" y="124460"/>
                  </a:cubicBezTo>
                  <a:lnTo>
                    <a:pt x="5906812" y="3072073"/>
                  </a:lnTo>
                  <a:cubicBezTo>
                    <a:pt x="5906812" y="3140653"/>
                    <a:pt x="5850932" y="3196533"/>
                    <a:pt x="5782352" y="3196533"/>
                  </a:cubicBezTo>
                  <a:close/>
                </a:path>
              </a:pathLst>
            </a:custGeom>
            <a:solidFill>
              <a:srgbClr val="FFFFFF">
                <a:alpha val="2745"/>
              </a:srgbClr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 rot="5400000">
            <a:off x="16992600" y="0"/>
            <a:ext cx="2057400" cy="20574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rcRect/>
          <a:stretch>
            <a:fillRect/>
          </a:stretch>
        </p:blipFill>
        <p:spPr>
          <a:xfrm>
            <a:off x="-4095750" y="-4095750"/>
            <a:ext cx="8191500" cy="8191500"/>
          </a:xfrm>
          <a:prstGeom prst="rect">
            <a:avLst/>
          </a:prstGeom>
        </p:spPr>
      </p:pic>
      <p:sp>
        <p:nvSpPr>
          <p:cNvPr id="16" name="TextBox 16"/>
          <p:cNvSpPr txBox="1"/>
          <p:nvPr/>
        </p:nvSpPr>
        <p:spPr>
          <a:xfrm>
            <a:off x="1752600" y="1714500"/>
            <a:ext cx="16230600" cy="10772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400"/>
              </a:lnSpc>
              <a:spcBef>
                <a:spcPct val="0"/>
              </a:spcBef>
            </a:pPr>
            <a:r>
              <a:rPr lang="en-US" sz="6000" dirty="0" smtClean="0">
                <a:solidFill>
                  <a:srgbClr val="F3BE66"/>
                </a:solidFill>
                <a:latin typeface="Inter Bold"/>
              </a:rPr>
              <a:t>Data Collection &amp; Preparation </a:t>
            </a:r>
            <a:endParaRPr lang="en-US" sz="6000" dirty="0">
              <a:solidFill>
                <a:srgbClr val="F3BE66"/>
              </a:solidFill>
              <a:latin typeface="Inter Bold"/>
            </a:endParaRPr>
          </a:p>
        </p:txBody>
      </p:sp>
      <p:pic>
        <p:nvPicPr>
          <p:cNvPr id="18" name="Picture 1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  <a:ext uri="{96DAC541-7B7A-43D3-8B79-37D633B846F1}">
                <asvg:svgBlip xmlns:asvg="http://schemas.microsoft.com/office/drawing/2016/SVG/main" xmlns="" r:embed="rId11"/>
              </a:ext>
            </a:extLst>
          </a:blip>
          <a:srcRect/>
          <a:stretch>
            <a:fillRect/>
          </a:stretch>
        </p:blipFill>
        <p:spPr>
          <a:xfrm>
            <a:off x="11430000" y="723900"/>
            <a:ext cx="634043" cy="634043"/>
          </a:xfrm>
          <a:prstGeom prst="rect">
            <a:avLst/>
          </a:prstGeom>
        </p:spPr>
      </p:pic>
      <p:pic>
        <p:nvPicPr>
          <p:cNvPr id="19" name="Picture 1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  <a:ext uri="{96DAC541-7B7A-43D3-8B79-37D633B846F1}">
                <asvg:svgBlip xmlns:asvg="http://schemas.microsoft.com/office/drawing/2016/SVG/main" xmlns="" r:embed="rId11"/>
              </a:ext>
            </a:extLst>
          </a:blip>
          <a:srcRect/>
          <a:stretch>
            <a:fillRect/>
          </a:stretch>
        </p:blipFill>
        <p:spPr>
          <a:xfrm>
            <a:off x="7848600" y="9029700"/>
            <a:ext cx="634043" cy="634043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3657600" y="4991100"/>
            <a:ext cx="5638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800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1676401" y="3543300"/>
            <a:ext cx="6095999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Discuss the significance  of data collection and preparation in the graduate </a:t>
            </a:r>
          </a:p>
          <a:p>
            <a:r>
              <a:rPr lang="en-US" sz="2800" b="1" dirty="0" smtClean="0">
                <a:solidFill>
                  <a:schemeClr val="bg1"/>
                </a:solidFill>
              </a:rPr>
              <a:t>Admission process and its  impact on the accuracy of machine learning models</a:t>
            </a:r>
          </a:p>
          <a:p>
            <a:endParaRPr lang="en-US" sz="2800" b="1" dirty="0" smtClean="0">
              <a:solidFill>
                <a:schemeClr val="bg1"/>
              </a:solidFill>
            </a:endParaRPr>
          </a:p>
          <a:p>
            <a:r>
              <a:rPr lang="en-US" sz="3200" b="1" dirty="0" smtClean="0">
                <a:solidFill>
                  <a:srgbClr val="FFC000"/>
                </a:solidFill>
              </a:rPr>
              <a:t>Import Various Libraries </a:t>
            </a:r>
          </a:p>
          <a:p>
            <a:endParaRPr lang="en-US" sz="2800" b="1" dirty="0" smtClean="0">
              <a:solidFill>
                <a:srgbClr val="FFC000"/>
              </a:solidFill>
            </a:endParaRPr>
          </a:p>
          <a:p>
            <a:r>
              <a:rPr lang="en-US" sz="2800" b="1" dirty="0" smtClean="0">
                <a:solidFill>
                  <a:schemeClr val="bg1"/>
                </a:solidFill>
              </a:rPr>
              <a:t>It helps to refer the code function or object that are on another file</a:t>
            </a:r>
            <a:endParaRPr lang="en-US" sz="2800" b="1" dirty="0">
              <a:solidFill>
                <a:schemeClr val="bg1"/>
              </a:solidFill>
            </a:endParaRPr>
          </a:p>
        </p:txBody>
      </p:sp>
      <p:pic>
        <p:nvPicPr>
          <p:cNvPr id="24" name="Picture 7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xmlns="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rcRect/>
          <a:stretch>
            <a:fillRect/>
          </a:stretch>
        </p:blipFill>
        <p:spPr>
          <a:xfrm>
            <a:off x="7772400" y="3390900"/>
            <a:ext cx="4495800" cy="6670791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8382000" y="3848100"/>
            <a:ext cx="44196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2400" b="1" dirty="0" smtClean="0">
                <a:solidFill>
                  <a:schemeClr val="bg1"/>
                </a:solidFill>
              </a:rPr>
              <a:t>Prepare Dataset For ML</a:t>
            </a:r>
          </a:p>
          <a:p>
            <a:pPr>
              <a:buFont typeface="Arial" pitchFamily="34" charset="0"/>
              <a:buChar char="•"/>
            </a:pPr>
            <a:endParaRPr lang="en-US" sz="2400" b="1" dirty="0" smtClean="0">
              <a:solidFill>
                <a:schemeClr val="bg1"/>
              </a:solidFill>
            </a:endParaRPr>
          </a:p>
          <a:p>
            <a:pPr>
              <a:buFont typeface="Arial" pitchFamily="34" charset="0"/>
              <a:buChar char="•"/>
            </a:pPr>
            <a:r>
              <a:rPr lang="en-US" sz="2400" b="1" dirty="0" smtClean="0">
                <a:solidFill>
                  <a:schemeClr val="bg1"/>
                </a:solidFill>
              </a:rPr>
              <a:t>Steps To Prepare The Data.</a:t>
            </a:r>
          </a:p>
          <a:p>
            <a:pPr>
              <a:buFont typeface="Arial" pitchFamily="34" charset="0"/>
              <a:buChar char="•"/>
            </a:pPr>
            <a:endParaRPr lang="en-US" sz="2400" b="1" dirty="0" smtClean="0">
              <a:solidFill>
                <a:schemeClr val="bg1"/>
              </a:solidFill>
            </a:endParaRPr>
          </a:p>
          <a:p>
            <a:pPr>
              <a:buFont typeface="Arial" pitchFamily="34" charset="0"/>
              <a:buChar char="•"/>
            </a:pPr>
            <a:r>
              <a:rPr lang="en-US" sz="2400" b="1" dirty="0" smtClean="0">
                <a:solidFill>
                  <a:schemeClr val="bg1"/>
                </a:solidFill>
              </a:rPr>
              <a:t>Get The Dataset.</a:t>
            </a:r>
          </a:p>
          <a:p>
            <a:pPr>
              <a:buFont typeface="Arial" pitchFamily="34" charset="0"/>
              <a:buChar char="•"/>
            </a:pPr>
            <a:endParaRPr lang="en-US" sz="2400" b="1" dirty="0" smtClean="0">
              <a:solidFill>
                <a:schemeClr val="bg1"/>
              </a:solidFill>
            </a:endParaRPr>
          </a:p>
          <a:p>
            <a:pPr>
              <a:buFont typeface="Arial" pitchFamily="34" charset="0"/>
              <a:buChar char="•"/>
            </a:pPr>
            <a:r>
              <a:rPr lang="en-US" sz="2400" b="1" dirty="0" smtClean="0">
                <a:solidFill>
                  <a:schemeClr val="bg1"/>
                </a:solidFill>
              </a:rPr>
              <a:t>Handle Missing Data.</a:t>
            </a:r>
          </a:p>
          <a:p>
            <a:pPr>
              <a:buFont typeface="Arial" pitchFamily="34" charset="0"/>
              <a:buChar char="•"/>
            </a:pPr>
            <a:endParaRPr lang="en-US" sz="2400" b="1" dirty="0" smtClean="0">
              <a:solidFill>
                <a:schemeClr val="bg1"/>
              </a:solidFill>
            </a:endParaRPr>
          </a:p>
          <a:p>
            <a:pPr>
              <a:buFont typeface="Arial" pitchFamily="34" charset="0"/>
              <a:buChar char="•"/>
            </a:pPr>
            <a:r>
              <a:rPr lang="en-US" sz="2400" b="1" dirty="0" smtClean="0">
                <a:solidFill>
                  <a:schemeClr val="bg1"/>
                </a:solidFill>
              </a:rPr>
              <a:t>Encode Categorical data.</a:t>
            </a:r>
          </a:p>
          <a:p>
            <a:pPr>
              <a:buFont typeface="Arial" pitchFamily="34" charset="0"/>
              <a:buChar char="•"/>
            </a:pPr>
            <a:endParaRPr lang="en-US" sz="2400" b="1" dirty="0" smtClean="0">
              <a:solidFill>
                <a:schemeClr val="bg1"/>
              </a:solidFill>
            </a:endParaRPr>
          </a:p>
          <a:p>
            <a:pPr>
              <a:buFont typeface="Arial" pitchFamily="34" charset="0"/>
              <a:buChar char="•"/>
            </a:pPr>
            <a:r>
              <a:rPr lang="en-US" sz="2400" b="1" dirty="0" smtClean="0">
                <a:solidFill>
                  <a:schemeClr val="bg1"/>
                </a:solidFill>
              </a:rPr>
              <a:t>Split the dataset into</a:t>
            </a:r>
          </a:p>
          <a:p>
            <a:r>
              <a:rPr lang="en-US" sz="2400" b="1" dirty="0" smtClean="0">
                <a:solidFill>
                  <a:schemeClr val="bg1"/>
                </a:solidFill>
              </a:rPr>
              <a:t> Training Set and Test Set.</a:t>
            </a:r>
          </a:p>
          <a:p>
            <a:pPr>
              <a:buFont typeface="Arial" pitchFamily="34" charset="0"/>
              <a:buChar char="•"/>
            </a:pPr>
            <a:endParaRPr lang="en-US" sz="2400" b="1" dirty="0" smtClean="0">
              <a:solidFill>
                <a:schemeClr val="bg1"/>
              </a:solidFill>
            </a:endParaRPr>
          </a:p>
          <a:p>
            <a:pPr>
              <a:buFont typeface="Arial" pitchFamily="34" charset="0"/>
              <a:buChar char="•"/>
            </a:pPr>
            <a:r>
              <a:rPr lang="en-US" sz="2400" b="1" dirty="0" smtClean="0">
                <a:solidFill>
                  <a:schemeClr val="bg1"/>
                </a:solidFill>
              </a:rPr>
              <a:t>Feature Scaling</a:t>
            </a:r>
          </a:p>
          <a:p>
            <a:pPr>
              <a:buFont typeface="Arial" pitchFamily="34" charset="0"/>
              <a:buChar char="•"/>
            </a:pPr>
            <a:endParaRPr lang="en-US" sz="2400" b="1" dirty="0">
              <a:solidFill>
                <a:schemeClr val="bg1"/>
              </a:solidFill>
            </a:endParaRPr>
          </a:p>
        </p:txBody>
      </p:sp>
      <p:pic>
        <p:nvPicPr>
          <p:cNvPr id="13" name="Picture 11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xmlns="" val="0"/>
              </a:ext>
              <a:ext uri="{96DAC541-7B7A-43D3-8B79-37D633B846F1}">
                <asvg:svgBlip xmlns:asvg="http://schemas.microsoft.com/office/drawing/2016/SVG/main" xmlns="" r:embed="rId14"/>
              </a:ext>
            </a:extLst>
          </a:blip>
          <a:srcRect/>
          <a:stretch>
            <a:fillRect/>
          </a:stretch>
        </p:blipFill>
        <p:spPr>
          <a:xfrm>
            <a:off x="1676400" y="2933700"/>
            <a:ext cx="10811934" cy="93257"/>
          </a:xfrm>
          <a:prstGeom prst="rect">
            <a:avLst/>
          </a:prstGeom>
        </p:spPr>
      </p:pic>
      <p:sp>
        <p:nvSpPr>
          <p:cNvPr id="14" name="AutoShape 11"/>
          <p:cNvSpPr/>
          <p:nvPr/>
        </p:nvSpPr>
        <p:spPr>
          <a:xfrm>
            <a:off x="1828800" y="7200900"/>
            <a:ext cx="3791054" cy="0"/>
          </a:xfrm>
          <a:prstGeom prst="line">
            <a:avLst/>
          </a:prstGeom>
          <a:ln w="127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5" name="Group 10"/>
          <p:cNvGrpSpPr/>
          <p:nvPr/>
        </p:nvGrpSpPr>
        <p:grpSpPr>
          <a:xfrm flipH="1">
            <a:off x="12573000" y="3360791"/>
            <a:ext cx="5486400" cy="5154588"/>
            <a:chOff x="0" y="-57150"/>
            <a:chExt cx="10820400" cy="9783870"/>
          </a:xfrm>
        </p:grpSpPr>
        <p:sp>
          <p:nvSpPr>
            <p:cNvPr id="17" name="TextBox 11"/>
            <p:cNvSpPr txBox="1"/>
            <p:nvPr/>
          </p:nvSpPr>
          <p:spPr>
            <a:xfrm>
              <a:off x="626563" y="9125494"/>
              <a:ext cx="1834890" cy="60122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739"/>
                </a:lnSpc>
              </a:pPr>
              <a:r>
                <a:rPr lang="en-US" sz="1956" dirty="0" smtClean="0">
                  <a:solidFill>
                    <a:srgbClr val="FFFFFF"/>
                  </a:solidFill>
                  <a:latin typeface="Arimo"/>
                </a:rPr>
                <a:t>130</a:t>
              </a:r>
              <a:endParaRPr lang="en-US" sz="1956" dirty="0">
                <a:solidFill>
                  <a:srgbClr val="FFFFFF"/>
                </a:solidFill>
                <a:latin typeface="Arimo"/>
              </a:endParaRPr>
            </a:p>
          </p:txBody>
        </p:sp>
        <p:sp>
          <p:nvSpPr>
            <p:cNvPr id="20" name="TextBox 12"/>
            <p:cNvSpPr txBox="1"/>
            <p:nvPr/>
          </p:nvSpPr>
          <p:spPr>
            <a:xfrm>
              <a:off x="2716300" y="9125494"/>
              <a:ext cx="1834890" cy="60122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739"/>
                </a:lnSpc>
              </a:pPr>
              <a:r>
                <a:rPr lang="en-US" sz="1956" dirty="0" smtClean="0">
                  <a:solidFill>
                    <a:srgbClr val="FFFFFF"/>
                  </a:solidFill>
                  <a:latin typeface="Arimo"/>
                </a:rPr>
                <a:t>120</a:t>
              </a:r>
              <a:endParaRPr lang="en-US" sz="1956" dirty="0">
                <a:solidFill>
                  <a:srgbClr val="FFFFFF"/>
                </a:solidFill>
                <a:latin typeface="Arimo"/>
              </a:endParaRPr>
            </a:p>
          </p:txBody>
        </p:sp>
        <p:sp>
          <p:nvSpPr>
            <p:cNvPr id="21" name="TextBox 13"/>
            <p:cNvSpPr txBox="1"/>
            <p:nvPr/>
          </p:nvSpPr>
          <p:spPr>
            <a:xfrm>
              <a:off x="4806037" y="9125494"/>
              <a:ext cx="1834890" cy="60122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739"/>
                </a:lnSpc>
              </a:pPr>
              <a:r>
                <a:rPr lang="en-US" sz="1956" dirty="0" smtClean="0">
                  <a:solidFill>
                    <a:srgbClr val="FFFFFF"/>
                  </a:solidFill>
                  <a:latin typeface="Arimo"/>
                </a:rPr>
                <a:t>115</a:t>
              </a:r>
              <a:endParaRPr lang="en-US" sz="1956" dirty="0">
                <a:solidFill>
                  <a:srgbClr val="FFFFFF"/>
                </a:solidFill>
                <a:latin typeface="Arimo"/>
              </a:endParaRPr>
            </a:p>
          </p:txBody>
        </p:sp>
        <p:sp>
          <p:nvSpPr>
            <p:cNvPr id="26" name="TextBox 14"/>
            <p:cNvSpPr txBox="1"/>
            <p:nvPr/>
          </p:nvSpPr>
          <p:spPr>
            <a:xfrm>
              <a:off x="6895774" y="9125494"/>
              <a:ext cx="1834890" cy="60122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739"/>
                </a:lnSpc>
              </a:pPr>
              <a:r>
                <a:rPr lang="en-US" sz="1956" dirty="0" smtClean="0">
                  <a:solidFill>
                    <a:srgbClr val="FFFFFF"/>
                  </a:solidFill>
                  <a:latin typeface="Arimo"/>
                </a:rPr>
                <a:t>100</a:t>
              </a:r>
              <a:endParaRPr lang="en-US" sz="1956" dirty="0">
                <a:solidFill>
                  <a:srgbClr val="FFFFFF"/>
                </a:solidFill>
                <a:latin typeface="Arimo"/>
              </a:endParaRPr>
            </a:p>
          </p:txBody>
        </p:sp>
        <p:sp>
          <p:nvSpPr>
            <p:cNvPr id="27" name="TextBox 15"/>
            <p:cNvSpPr txBox="1"/>
            <p:nvPr/>
          </p:nvSpPr>
          <p:spPr>
            <a:xfrm>
              <a:off x="8985510" y="9125494"/>
              <a:ext cx="1834890" cy="60122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739"/>
                </a:lnSpc>
              </a:pPr>
              <a:r>
                <a:rPr lang="en-US" sz="1956" dirty="0" smtClean="0">
                  <a:solidFill>
                    <a:srgbClr val="FFFFFF"/>
                  </a:solidFill>
                  <a:latin typeface="Arimo"/>
                </a:rPr>
                <a:t>95</a:t>
              </a:r>
              <a:endParaRPr lang="en-US" sz="1956" dirty="0">
                <a:solidFill>
                  <a:srgbClr val="FFFFFF"/>
                </a:solidFill>
                <a:latin typeface="Arimo"/>
              </a:endParaRPr>
            </a:p>
          </p:txBody>
        </p:sp>
        <p:grpSp>
          <p:nvGrpSpPr>
            <p:cNvPr id="28" name="Group 16"/>
            <p:cNvGrpSpPr>
              <a:grpSpLocks noChangeAspect="1"/>
            </p:cNvGrpSpPr>
            <p:nvPr/>
          </p:nvGrpSpPr>
          <p:grpSpPr>
            <a:xfrm>
              <a:off x="626562" y="196957"/>
              <a:ext cx="10193838" cy="8820024"/>
              <a:chOff x="0" y="0"/>
              <a:chExt cx="12503518" cy="10818431"/>
            </a:xfrm>
          </p:grpSpPr>
          <p:sp>
            <p:nvSpPr>
              <p:cNvPr id="46" name="Freeform 17"/>
              <p:cNvSpPr/>
              <p:nvPr/>
            </p:nvSpPr>
            <p:spPr>
              <a:xfrm>
                <a:off x="0" y="-6350"/>
                <a:ext cx="12503517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12503517" h="12700">
                    <a:moveTo>
                      <a:pt x="0" y="0"/>
                    </a:moveTo>
                    <a:lnTo>
                      <a:pt x="12503517" y="0"/>
                    </a:lnTo>
                    <a:lnTo>
                      <a:pt x="12503517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47" name="Freeform 18"/>
              <p:cNvSpPr/>
              <p:nvPr/>
            </p:nvSpPr>
            <p:spPr>
              <a:xfrm>
                <a:off x="0" y="2157336"/>
                <a:ext cx="12503517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12503517" h="12700">
                    <a:moveTo>
                      <a:pt x="0" y="0"/>
                    </a:moveTo>
                    <a:lnTo>
                      <a:pt x="12503517" y="0"/>
                    </a:lnTo>
                    <a:lnTo>
                      <a:pt x="12503517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48" name="Freeform 19"/>
              <p:cNvSpPr/>
              <p:nvPr/>
            </p:nvSpPr>
            <p:spPr>
              <a:xfrm>
                <a:off x="0" y="4321022"/>
                <a:ext cx="12503517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12503517" h="12700">
                    <a:moveTo>
                      <a:pt x="0" y="0"/>
                    </a:moveTo>
                    <a:lnTo>
                      <a:pt x="12503517" y="0"/>
                    </a:lnTo>
                    <a:lnTo>
                      <a:pt x="12503517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49" name="Freeform 20"/>
              <p:cNvSpPr/>
              <p:nvPr/>
            </p:nvSpPr>
            <p:spPr>
              <a:xfrm>
                <a:off x="0" y="6484708"/>
                <a:ext cx="12503517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12503517" h="12700">
                    <a:moveTo>
                      <a:pt x="0" y="0"/>
                    </a:moveTo>
                    <a:lnTo>
                      <a:pt x="12503517" y="0"/>
                    </a:lnTo>
                    <a:lnTo>
                      <a:pt x="12503517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50" name="Freeform 21"/>
              <p:cNvSpPr/>
              <p:nvPr/>
            </p:nvSpPr>
            <p:spPr>
              <a:xfrm>
                <a:off x="0" y="8648395"/>
                <a:ext cx="12503517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12503517" h="12700">
                    <a:moveTo>
                      <a:pt x="0" y="0"/>
                    </a:moveTo>
                    <a:lnTo>
                      <a:pt x="12503517" y="0"/>
                    </a:lnTo>
                    <a:lnTo>
                      <a:pt x="12503517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51" name="Freeform 22"/>
              <p:cNvSpPr/>
              <p:nvPr/>
            </p:nvSpPr>
            <p:spPr>
              <a:xfrm>
                <a:off x="0" y="10812081"/>
                <a:ext cx="12503517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12503517" h="12700">
                    <a:moveTo>
                      <a:pt x="0" y="0"/>
                    </a:moveTo>
                    <a:lnTo>
                      <a:pt x="12503517" y="0"/>
                    </a:lnTo>
                    <a:lnTo>
                      <a:pt x="12503517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id="29" name="TextBox 23"/>
            <p:cNvSpPr txBox="1"/>
            <p:nvPr/>
          </p:nvSpPr>
          <p:spPr>
            <a:xfrm>
              <a:off x="0" y="-57150"/>
              <a:ext cx="460898" cy="45106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739"/>
                </a:lnSpc>
              </a:pPr>
              <a:r>
                <a:rPr lang="en-US" sz="1956">
                  <a:solidFill>
                    <a:srgbClr val="FFFFFF"/>
                  </a:solidFill>
                  <a:latin typeface="Arimo"/>
                </a:rPr>
                <a:t>50 </a:t>
              </a:r>
            </a:p>
          </p:txBody>
        </p:sp>
        <p:sp>
          <p:nvSpPr>
            <p:cNvPr id="30" name="TextBox 24"/>
            <p:cNvSpPr txBox="1"/>
            <p:nvPr/>
          </p:nvSpPr>
          <p:spPr>
            <a:xfrm>
              <a:off x="0" y="1706855"/>
              <a:ext cx="460898" cy="45106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739"/>
                </a:lnSpc>
              </a:pPr>
              <a:r>
                <a:rPr lang="en-US" sz="1956">
                  <a:solidFill>
                    <a:srgbClr val="FFFFFF"/>
                  </a:solidFill>
                  <a:latin typeface="Arimo"/>
                </a:rPr>
                <a:t>40 </a:t>
              </a:r>
            </a:p>
          </p:txBody>
        </p:sp>
        <p:sp>
          <p:nvSpPr>
            <p:cNvPr id="31" name="TextBox 25"/>
            <p:cNvSpPr txBox="1"/>
            <p:nvPr/>
          </p:nvSpPr>
          <p:spPr>
            <a:xfrm>
              <a:off x="0" y="3470860"/>
              <a:ext cx="460898" cy="45106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739"/>
                </a:lnSpc>
              </a:pPr>
              <a:r>
                <a:rPr lang="en-US" sz="1956">
                  <a:solidFill>
                    <a:srgbClr val="FFFFFF"/>
                  </a:solidFill>
                  <a:latin typeface="Arimo"/>
                </a:rPr>
                <a:t>30 </a:t>
              </a:r>
            </a:p>
          </p:txBody>
        </p:sp>
        <p:sp>
          <p:nvSpPr>
            <p:cNvPr id="32" name="TextBox 26"/>
            <p:cNvSpPr txBox="1"/>
            <p:nvPr/>
          </p:nvSpPr>
          <p:spPr>
            <a:xfrm>
              <a:off x="0" y="5234865"/>
              <a:ext cx="460898" cy="45106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739"/>
                </a:lnSpc>
              </a:pPr>
              <a:r>
                <a:rPr lang="en-US" sz="1956">
                  <a:solidFill>
                    <a:srgbClr val="FFFFFF"/>
                  </a:solidFill>
                  <a:latin typeface="Arimo"/>
                </a:rPr>
                <a:t>20 </a:t>
              </a:r>
            </a:p>
          </p:txBody>
        </p:sp>
        <p:sp>
          <p:nvSpPr>
            <p:cNvPr id="33" name="TextBox 27"/>
            <p:cNvSpPr txBox="1"/>
            <p:nvPr/>
          </p:nvSpPr>
          <p:spPr>
            <a:xfrm>
              <a:off x="0" y="6998869"/>
              <a:ext cx="460898" cy="45106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739"/>
                </a:lnSpc>
              </a:pPr>
              <a:r>
                <a:rPr lang="en-US" sz="1956">
                  <a:solidFill>
                    <a:srgbClr val="FFFFFF"/>
                  </a:solidFill>
                  <a:latin typeface="Arimo"/>
                </a:rPr>
                <a:t>10 </a:t>
              </a:r>
            </a:p>
          </p:txBody>
        </p:sp>
        <p:sp>
          <p:nvSpPr>
            <p:cNvPr id="34" name="TextBox 28"/>
            <p:cNvSpPr txBox="1"/>
            <p:nvPr/>
          </p:nvSpPr>
          <p:spPr>
            <a:xfrm>
              <a:off x="184251" y="8762874"/>
              <a:ext cx="276647" cy="45106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739"/>
                </a:lnSpc>
              </a:pPr>
              <a:r>
                <a:rPr lang="en-US" sz="1956">
                  <a:solidFill>
                    <a:srgbClr val="FFFFFF"/>
                  </a:solidFill>
                  <a:latin typeface="Arimo"/>
                </a:rPr>
                <a:t>0 </a:t>
              </a:r>
            </a:p>
          </p:txBody>
        </p:sp>
        <p:grpSp>
          <p:nvGrpSpPr>
            <p:cNvPr id="35" name="Group 29"/>
            <p:cNvGrpSpPr>
              <a:grpSpLocks noChangeAspect="1"/>
            </p:cNvGrpSpPr>
            <p:nvPr/>
          </p:nvGrpSpPr>
          <p:grpSpPr>
            <a:xfrm>
              <a:off x="626562" y="196957"/>
              <a:ext cx="10193838" cy="8820024"/>
              <a:chOff x="0" y="0"/>
              <a:chExt cx="12503518" cy="10818431"/>
            </a:xfrm>
          </p:grpSpPr>
          <p:sp>
            <p:nvSpPr>
              <p:cNvPr id="36" name="Freeform 30"/>
              <p:cNvSpPr/>
              <p:nvPr/>
            </p:nvSpPr>
            <p:spPr>
              <a:xfrm>
                <a:off x="0" y="5402866"/>
                <a:ext cx="2250633" cy="5415566"/>
              </a:xfrm>
              <a:custGeom>
                <a:avLst/>
                <a:gdLst/>
                <a:ahLst/>
                <a:cxnLst/>
                <a:rect l="l" t="t" r="r" b="b"/>
                <a:pathLst>
                  <a:path w="2250633" h="5415566">
                    <a:moveTo>
                      <a:pt x="0" y="5415565"/>
                    </a:moveTo>
                    <a:lnTo>
                      <a:pt x="0" y="180050"/>
                    </a:lnTo>
                    <a:cubicBezTo>
                      <a:pt x="0" y="80611"/>
                      <a:pt x="80611" y="0"/>
                      <a:pt x="180051" y="0"/>
                    </a:cubicBezTo>
                    <a:lnTo>
                      <a:pt x="2070583" y="0"/>
                    </a:lnTo>
                    <a:cubicBezTo>
                      <a:pt x="2170022" y="0"/>
                      <a:pt x="2250633" y="80611"/>
                      <a:pt x="2250633" y="180050"/>
                    </a:cubicBezTo>
                    <a:lnTo>
                      <a:pt x="2250633" y="5415565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7" name="Freeform 31"/>
              <p:cNvSpPr/>
              <p:nvPr/>
            </p:nvSpPr>
            <p:spPr>
              <a:xfrm>
                <a:off x="2563221" y="7566551"/>
                <a:ext cx="2250633" cy="3251880"/>
              </a:xfrm>
              <a:custGeom>
                <a:avLst/>
                <a:gdLst/>
                <a:ahLst/>
                <a:cxnLst/>
                <a:rect l="l" t="t" r="r" b="b"/>
                <a:pathLst>
                  <a:path w="2250633" h="3251880">
                    <a:moveTo>
                      <a:pt x="0" y="3251880"/>
                    </a:moveTo>
                    <a:lnTo>
                      <a:pt x="0" y="180051"/>
                    </a:lnTo>
                    <a:cubicBezTo>
                      <a:pt x="0" y="132299"/>
                      <a:pt x="18969" y="86502"/>
                      <a:pt x="52736" y="52736"/>
                    </a:cubicBezTo>
                    <a:cubicBezTo>
                      <a:pt x="86502" y="18970"/>
                      <a:pt x="132298" y="0"/>
                      <a:pt x="180051" y="0"/>
                    </a:cubicBezTo>
                    <a:lnTo>
                      <a:pt x="2070583" y="0"/>
                    </a:lnTo>
                    <a:cubicBezTo>
                      <a:pt x="2118335" y="0"/>
                      <a:pt x="2164132" y="18970"/>
                      <a:pt x="2197898" y="52736"/>
                    </a:cubicBezTo>
                    <a:cubicBezTo>
                      <a:pt x="2231664" y="86502"/>
                      <a:pt x="2250633" y="132299"/>
                      <a:pt x="2250633" y="180051"/>
                    </a:cubicBezTo>
                    <a:lnTo>
                      <a:pt x="2250633" y="325188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8" name="Freeform 32"/>
              <p:cNvSpPr/>
              <p:nvPr/>
            </p:nvSpPr>
            <p:spPr>
              <a:xfrm>
                <a:off x="5126442" y="3671917"/>
                <a:ext cx="2250633" cy="7146515"/>
              </a:xfrm>
              <a:custGeom>
                <a:avLst/>
                <a:gdLst/>
                <a:ahLst/>
                <a:cxnLst/>
                <a:rect l="l" t="t" r="r" b="b"/>
                <a:pathLst>
                  <a:path w="2250633" h="7146515">
                    <a:moveTo>
                      <a:pt x="0" y="7146514"/>
                    </a:moveTo>
                    <a:lnTo>
                      <a:pt x="0" y="180050"/>
                    </a:lnTo>
                    <a:cubicBezTo>
                      <a:pt x="0" y="80611"/>
                      <a:pt x="80611" y="0"/>
                      <a:pt x="180051" y="0"/>
                    </a:cubicBezTo>
                    <a:lnTo>
                      <a:pt x="2070583" y="0"/>
                    </a:lnTo>
                    <a:cubicBezTo>
                      <a:pt x="2170022" y="0"/>
                      <a:pt x="2250633" y="80611"/>
                      <a:pt x="2250633" y="180050"/>
                    </a:cubicBezTo>
                    <a:lnTo>
                      <a:pt x="2250633" y="7146514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9" name="Freeform 33"/>
              <p:cNvSpPr/>
              <p:nvPr/>
            </p:nvSpPr>
            <p:spPr>
              <a:xfrm>
                <a:off x="7689663" y="2590073"/>
                <a:ext cx="2250633" cy="8228358"/>
              </a:xfrm>
              <a:custGeom>
                <a:avLst/>
                <a:gdLst/>
                <a:ahLst/>
                <a:cxnLst/>
                <a:rect l="l" t="t" r="r" b="b"/>
                <a:pathLst>
                  <a:path w="2250633" h="8228358">
                    <a:moveTo>
                      <a:pt x="0" y="8228358"/>
                    </a:moveTo>
                    <a:lnTo>
                      <a:pt x="0" y="180051"/>
                    </a:lnTo>
                    <a:cubicBezTo>
                      <a:pt x="0" y="132299"/>
                      <a:pt x="18970" y="86502"/>
                      <a:pt x="52736" y="52736"/>
                    </a:cubicBezTo>
                    <a:cubicBezTo>
                      <a:pt x="86502" y="18970"/>
                      <a:pt x="132299" y="0"/>
                      <a:pt x="180051" y="0"/>
                    </a:cubicBezTo>
                    <a:lnTo>
                      <a:pt x="2070583" y="0"/>
                    </a:lnTo>
                    <a:cubicBezTo>
                      <a:pt x="2170022" y="1"/>
                      <a:pt x="2250633" y="80612"/>
                      <a:pt x="2250633" y="180051"/>
                    </a:cubicBezTo>
                    <a:lnTo>
                      <a:pt x="2250633" y="8228358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40" name="Freeform 34"/>
              <p:cNvSpPr/>
              <p:nvPr/>
            </p:nvSpPr>
            <p:spPr>
              <a:xfrm>
                <a:off x="10252884" y="210019"/>
                <a:ext cx="2250633" cy="10608413"/>
              </a:xfrm>
              <a:custGeom>
                <a:avLst/>
                <a:gdLst/>
                <a:ahLst/>
                <a:cxnLst/>
                <a:rect l="l" t="t" r="r" b="b"/>
                <a:pathLst>
                  <a:path w="2250633" h="10608413">
                    <a:moveTo>
                      <a:pt x="0" y="10608412"/>
                    </a:moveTo>
                    <a:lnTo>
                      <a:pt x="0" y="180050"/>
                    </a:lnTo>
                    <a:cubicBezTo>
                      <a:pt x="0" y="132298"/>
                      <a:pt x="18970" y="86501"/>
                      <a:pt x="52736" y="52735"/>
                    </a:cubicBezTo>
                    <a:cubicBezTo>
                      <a:pt x="86502" y="18969"/>
                      <a:pt x="132299" y="0"/>
                      <a:pt x="180051" y="0"/>
                    </a:cubicBezTo>
                    <a:lnTo>
                      <a:pt x="2070583" y="0"/>
                    </a:lnTo>
                    <a:cubicBezTo>
                      <a:pt x="2170022" y="0"/>
                      <a:pt x="2250633" y="80611"/>
                      <a:pt x="2250633" y="180050"/>
                    </a:cubicBezTo>
                    <a:lnTo>
                      <a:pt x="2250633" y="10608412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41" name="Freeform 35"/>
              <p:cNvSpPr/>
              <p:nvPr/>
            </p:nvSpPr>
            <p:spPr>
              <a:xfrm>
                <a:off x="0" y="6485979"/>
                <a:ext cx="2250633" cy="4332453"/>
              </a:xfrm>
              <a:custGeom>
                <a:avLst/>
                <a:gdLst/>
                <a:ahLst/>
                <a:cxnLst/>
                <a:rect l="l" t="t" r="r" b="b"/>
                <a:pathLst>
                  <a:path w="2250633" h="4332453">
                    <a:moveTo>
                      <a:pt x="0" y="0"/>
                    </a:moveTo>
                    <a:lnTo>
                      <a:pt x="2250633" y="0"/>
                    </a:lnTo>
                    <a:lnTo>
                      <a:pt x="2250633" y="4332452"/>
                    </a:lnTo>
                    <a:lnTo>
                      <a:pt x="0" y="4332452"/>
                    </a:lnTo>
                    <a:close/>
                  </a:path>
                </a:pathLst>
              </a:custGeom>
              <a:solidFill>
                <a:srgbClr val="FFC033"/>
              </a:solidFill>
            </p:spPr>
          </p:sp>
          <p:sp>
            <p:nvSpPr>
              <p:cNvPr id="42" name="Freeform 36"/>
              <p:cNvSpPr/>
              <p:nvPr/>
            </p:nvSpPr>
            <p:spPr>
              <a:xfrm>
                <a:off x="2563221" y="8650512"/>
                <a:ext cx="2250633" cy="2167920"/>
              </a:xfrm>
              <a:custGeom>
                <a:avLst/>
                <a:gdLst/>
                <a:ahLst/>
                <a:cxnLst/>
                <a:rect l="l" t="t" r="r" b="b"/>
                <a:pathLst>
                  <a:path w="2250633" h="2167920">
                    <a:moveTo>
                      <a:pt x="0" y="0"/>
                    </a:moveTo>
                    <a:lnTo>
                      <a:pt x="2250633" y="0"/>
                    </a:lnTo>
                    <a:lnTo>
                      <a:pt x="2250633" y="2167919"/>
                    </a:lnTo>
                    <a:lnTo>
                      <a:pt x="0" y="2167919"/>
                    </a:lnTo>
                    <a:close/>
                  </a:path>
                </a:pathLst>
              </a:custGeom>
              <a:solidFill>
                <a:srgbClr val="FFC033"/>
              </a:solidFill>
            </p:spPr>
          </p:sp>
          <p:sp>
            <p:nvSpPr>
              <p:cNvPr id="43" name="Freeform 37"/>
              <p:cNvSpPr/>
              <p:nvPr/>
            </p:nvSpPr>
            <p:spPr>
              <a:xfrm>
                <a:off x="5126442" y="4754722"/>
                <a:ext cx="2250633" cy="6063709"/>
              </a:xfrm>
              <a:custGeom>
                <a:avLst/>
                <a:gdLst/>
                <a:ahLst/>
                <a:cxnLst/>
                <a:rect l="l" t="t" r="r" b="b"/>
                <a:pathLst>
                  <a:path w="2250633" h="6063709">
                    <a:moveTo>
                      <a:pt x="0" y="0"/>
                    </a:moveTo>
                    <a:lnTo>
                      <a:pt x="2250633" y="0"/>
                    </a:lnTo>
                    <a:lnTo>
                      <a:pt x="2250633" y="6063709"/>
                    </a:lnTo>
                    <a:lnTo>
                      <a:pt x="0" y="6063709"/>
                    </a:lnTo>
                    <a:close/>
                  </a:path>
                </a:pathLst>
              </a:custGeom>
              <a:solidFill>
                <a:srgbClr val="FFC033"/>
              </a:solidFill>
            </p:spPr>
          </p:sp>
          <p:sp>
            <p:nvSpPr>
              <p:cNvPr id="44" name="Freeform 38"/>
              <p:cNvSpPr/>
              <p:nvPr/>
            </p:nvSpPr>
            <p:spPr>
              <a:xfrm>
                <a:off x="7689663" y="4322359"/>
                <a:ext cx="2250633" cy="6496072"/>
              </a:xfrm>
              <a:custGeom>
                <a:avLst/>
                <a:gdLst/>
                <a:ahLst/>
                <a:cxnLst/>
                <a:rect l="l" t="t" r="r" b="b"/>
                <a:pathLst>
                  <a:path w="2250633" h="6496072">
                    <a:moveTo>
                      <a:pt x="0" y="0"/>
                    </a:moveTo>
                    <a:lnTo>
                      <a:pt x="2250633" y="0"/>
                    </a:lnTo>
                    <a:lnTo>
                      <a:pt x="2250633" y="6496072"/>
                    </a:lnTo>
                    <a:lnTo>
                      <a:pt x="0" y="6496072"/>
                    </a:lnTo>
                    <a:close/>
                  </a:path>
                </a:pathLst>
              </a:custGeom>
              <a:solidFill>
                <a:srgbClr val="FFC033"/>
              </a:solidFill>
            </p:spPr>
          </p:sp>
          <p:sp>
            <p:nvSpPr>
              <p:cNvPr id="45" name="Freeform 39"/>
              <p:cNvSpPr/>
              <p:nvPr/>
            </p:nvSpPr>
            <p:spPr>
              <a:xfrm>
                <a:off x="10252884" y="2158503"/>
                <a:ext cx="2250633" cy="8659929"/>
              </a:xfrm>
              <a:custGeom>
                <a:avLst/>
                <a:gdLst/>
                <a:ahLst/>
                <a:cxnLst/>
                <a:rect l="l" t="t" r="r" b="b"/>
                <a:pathLst>
                  <a:path w="2250633" h="8659929">
                    <a:moveTo>
                      <a:pt x="0" y="0"/>
                    </a:moveTo>
                    <a:lnTo>
                      <a:pt x="2250633" y="0"/>
                    </a:lnTo>
                    <a:lnTo>
                      <a:pt x="2250633" y="8659928"/>
                    </a:lnTo>
                    <a:lnTo>
                      <a:pt x="0" y="8659928"/>
                    </a:lnTo>
                    <a:close/>
                  </a:path>
                </a:pathLst>
              </a:custGeom>
              <a:gradFill>
                <a:gsLst>
                  <a:gs pos="0">
                    <a:srgbClr val="F7994B"/>
                  </a:gs>
                  <a:gs pos="50000">
                    <a:srgbClr val="E577D5"/>
                  </a:gs>
                  <a:gs pos="100000">
                    <a:srgbClr val="E783E2"/>
                  </a:gs>
                </a:gsLst>
                <a:lin ang="5400000" scaled="0"/>
              </a:gradFill>
            </p:spPr>
          </p:sp>
        </p:grpSp>
      </p:grpSp>
      <p:sp>
        <p:nvSpPr>
          <p:cNvPr id="52" name="Freeform 39"/>
          <p:cNvSpPr/>
          <p:nvPr/>
        </p:nvSpPr>
        <p:spPr>
          <a:xfrm flipH="1">
            <a:off x="13639800" y="5372100"/>
            <a:ext cx="914400" cy="2743200"/>
          </a:xfrm>
          <a:custGeom>
            <a:avLst/>
            <a:gdLst/>
            <a:ahLst/>
            <a:cxnLst/>
            <a:rect l="l" t="t" r="r" b="b"/>
            <a:pathLst>
              <a:path w="2250633" h="8659929">
                <a:moveTo>
                  <a:pt x="0" y="0"/>
                </a:moveTo>
                <a:lnTo>
                  <a:pt x="2250633" y="0"/>
                </a:lnTo>
                <a:lnTo>
                  <a:pt x="2250633" y="8659928"/>
                </a:lnTo>
                <a:lnTo>
                  <a:pt x="0" y="8659928"/>
                </a:lnTo>
                <a:close/>
              </a:path>
            </a:pathLst>
          </a:custGeom>
          <a:gradFill>
            <a:gsLst>
              <a:gs pos="0">
                <a:srgbClr val="F7994B"/>
              </a:gs>
              <a:gs pos="50000">
                <a:srgbClr val="E577D5"/>
              </a:gs>
              <a:gs pos="100000">
                <a:srgbClr val="E783E2"/>
              </a:gs>
            </a:gsLst>
            <a:lin ang="5400000" scaled="0"/>
          </a:gradFill>
        </p:spPr>
      </p:sp>
      <p:sp>
        <p:nvSpPr>
          <p:cNvPr id="53" name="Freeform 39"/>
          <p:cNvSpPr/>
          <p:nvPr/>
        </p:nvSpPr>
        <p:spPr>
          <a:xfrm flipH="1">
            <a:off x="14706600" y="5524501"/>
            <a:ext cx="914400" cy="2667000"/>
          </a:xfrm>
          <a:custGeom>
            <a:avLst/>
            <a:gdLst/>
            <a:ahLst/>
            <a:cxnLst/>
            <a:rect l="l" t="t" r="r" b="b"/>
            <a:pathLst>
              <a:path w="2250633" h="8659929">
                <a:moveTo>
                  <a:pt x="0" y="0"/>
                </a:moveTo>
                <a:lnTo>
                  <a:pt x="2250633" y="0"/>
                </a:lnTo>
                <a:lnTo>
                  <a:pt x="2250633" y="8659928"/>
                </a:lnTo>
                <a:lnTo>
                  <a:pt x="0" y="8659928"/>
                </a:lnTo>
                <a:close/>
              </a:path>
            </a:pathLst>
          </a:custGeom>
          <a:gradFill>
            <a:gsLst>
              <a:gs pos="0">
                <a:srgbClr val="F7994B"/>
              </a:gs>
              <a:gs pos="50000">
                <a:srgbClr val="E577D5"/>
              </a:gs>
              <a:gs pos="100000">
                <a:srgbClr val="E783E2"/>
              </a:gs>
            </a:gsLst>
            <a:lin ang="5400000" scaled="0"/>
          </a:gradFill>
        </p:spPr>
      </p:sp>
      <p:sp>
        <p:nvSpPr>
          <p:cNvPr id="54" name="Freeform 39"/>
          <p:cNvSpPr/>
          <p:nvPr/>
        </p:nvSpPr>
        <p:spPr>
          <a:xfrm flipH="1">
            <a:off x="15773400" y="7200900"/>
            <a:ext cx="914400" cy="990600"/>
          </a:xfrm>
          <a:custGeom>
            <a:avLst/>
            <a:gdLst/>
            <a:ahLst/>
            <a:cxnLst/>
            <a:rect l="l" t="t" r="r" b="b"/>
            <a:pathLst>
              <a:path w="2250633" h="8659929">
                <a:moveTo>
                  <a:pt x="0" y="0"/>
                </a:moveTo>
                <a:lnTo>
                  <a:pt x="2250633" y="0"/>
                </a:lnTo>
                <a:lnTo>
                  <a:pt x="2250633" y="8659928"/>
                </a:lnTo>
                <a:lnTo>
                  <a:pt x="0" y="8659928"/>
                </a:lnTo>
                <a:close/>
              </a:path>
            </a:pathLst>
          </a:custGeom>
          <a:gradFill>
            <a:gsLst>
              <a:gs pos="0">
                <a:srgbClr val="F7994B"/>
              </a:gs>
              <a:gs pos="50000">
                <a:srgbClr val="E577D5"/>
              </a:gs>
              <a:gs pos="100000">
                <a:srgbClr val="E783E2"/>
              </a:gs>
            </a:gsLst>
            <a:lin ang="5400000" scaled="0"/>
          </a:gradFill>
        </p:spPr>
      </p:sp>
      <p:sp>
        <p:nvSpPr>
          <p:cNvPr id="55" name="Freeform 39"/>
          <p:cNvSpPr/>
          <p:nvPr/>
        </p:nvSpPr>
        <p:spPr>
          <a:xfrm flipH="1">
            <a:off x="16840200" y="6286501"/>
            <a:ext cx="914400" cy="1905000"/>
          </a:xfrm>
          <a:custGeom>
            <a:avLst/>
            <a:gdLst/>
            <a:ahLst/>
            <a:cxnLst/>
            <a:rect l="l" t="t" r="r" b="b"/>
            <a:pathLst>
              <a:path w="2250633" h="8659929">
                <a:moveTo>
                  <a:pt x="0" y="0"/>
                </a:moveTo>
                <a:lnTo>
                  <a:pt x="2250633" y="0"/>
                </a:lnTo>
                <a:lnTo>
                  <a:pt x="2250633" y="8659928"/>
                </a:lnTo>
                <a:lnTo>
                  <a:pt x="0" y="8659928"/>
                </a:lnTo>
                <a:close/>
              </a:path>
            </a:pathLst>
          </a:custGeom>
          <a:gradFill>
            <a:gsLst>
              <a:gs pos="0">
                <a:srgbClr val="F7994B"/>
              </a:gs>
              <a:gs pos="50000">
                <a:srgbClr val="E577D5"/>
              </a:gs>
              <a:gs pos="100000">
                <a:srgbClr val="E783E2"/>
              </a:gs>
            </a:gsLst>
            <a:lin ang="5400000" scaled="0"/>
          </a:gradFill>
        </p:spPr>
      </p:sp>
      <p:grpSp>
        <p:nvGrpSpPr>
          <p:cNvPr id="56" name="Group 2"/>
          <p:cNvGrpSpPr/>
          <p:nvPr/>
        </p:nvGrpSpPr>
        <p:grpSpPr>
          <a:xfrm>
            <a:off x="990600" y="5981700"/>
            <a:ext cx="112078" cy="5810374"/>
            <a:chOff x="0" y="0"/>
            <a:chExt cx="149437" cy="7747165"/>
          </a:xfrm>
        </p:grpSpPr>
        <p:sp>
          <p:nvSpPr>
            <p:cNvPr id="57" name="AutoShape 3"/>
            <p:cNvSpPr/>
            <p:nvPr/>
          </p:nvSpPr>
          <p:spPr>
            <a:xfrm>
              <a:off x="0" y="0"/>
              <a:ext cx="149437" cy="2280560"/>
            </a:xfrm>
            <a:prstGeom prst="rect">
              <a:avLst/>
            </a:prstGeom>
            <a:solidFill>
              <a:srgbClr val="FF33CC"/>
            </a:solidFill>
          </p:spPr>
        </p:sp>
        <p:sp>
          <p:nvSpPr>
            <p:cNvPr id="58" name="AutoShape 4"/>
            <p:cNvSpPr/>
            <p:nvPr/>
          </p:nvSpPr>
          <p:spPr>
            <a:xfrm>
              <a:off x="60248" y="0"/>
              <a:ext cx="28940" cy="7747165"/>
            </a:xfrm>
            <a:prstGeom prst="rect">
              <a:avLst/>
            </a:prstGeom>
            <a:solidFill>
              <a:srgbClr val="E577D5"/>
            </a:solidFill>
          </p:spPr>
        </p:sp>
      </p:grpSp>
      <p:sp>
        <p:nvSpPr>
          <p:cNvPr id="60" name="Rectangle 59"/>
          <p:cNvSpPr/>
          <p:nvPr/>
        </p:nvSpPr>
        <p:spPr>
          <a:xfrm>
            <a:off x="762001" y="5295900"/>
            <a:ext cx="639919" cy="50270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ts val="3200"/>
              </a:lnSpc>
            </a:pPr>
            <a:r>
              <a:rPr lang="en-US" sz="3200" b="1" dirty="0" smtClean="0">
                <a:solidFill>
                  <a:srgbClr val="FF33CC"/>
                </a:solidFill>
                <a:latin typeface="HK Grotesk Bold"/>
              </a:rPr>
              <a:t>04</a:t>
            </a:r>
            <a:endParaRPr lang="en-US" sz="3200" b="1" dirty="0">
              <a:solidFill>
                <a:srgbClr val="FF33CC"/>
              </a:solidFill>
              <a:latin typeface="HK Grotesk 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1D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 rot="5400000">
            <a:off x="1600200" y="5067300"/>
            <a:ext cx="2057400" cy="2057400"/>
          </a:xfrm>
          <a:prstGeom prst="rect">
            <a:avLst/>
          </a:prstGeom>
        </p:spPr>
      </p:pic>
      <p:grpSp>
        <p:nvGrpSpPr>
          <p:cNvPr id="2" name="Group 2"/>
          <p:cNvGrpSpPr/>
          <p:nvPr/>
        </p:nvGrpSpPr>
        <p:grpSpPr>
          <a:xfrm>
            <a:off x="381000" y="419100"/>
            <a:ext cx="17461745" cy="9449604"/>
            <a:chOff x="736645" y="141634"/>
            <a:chExt cx="5906812" cy="3196533"/>
          </a:xfrm>
        </p:grpSpPr>
        <p:sp>
          <p:nvSpPr>
            <p:cNvPr id="3" name="Freeform 3"/>
            <p:cNvSpPr/>
            <p:nvPr/>
          </p:nvSpPr>
          <p:spPr>
            <a:xfrm>
              <a:off x="736645" y="141634"/>
              <a:ext cx="5906812" cy="3196533"/>
            </a:xfrm>
            <a:custGeom>
              <a:avLst/>
              <a:gdLst/>
              <a:ahLst/>
              <a:cxnLst/>
              <a:rect l="l" t="t" r="r" b="b"/>
              <a:pathLst>
                <a:path w="5906812" h="3196533">
                  <a:moveTo>
                    <a:pt x="5782352" y="3196533"/>
                  </a:moveTo>
                  <a:lnTo>
                    <a:pt x="124460" y="3196533"/>
                  </a:lnTo>
                  <a:cubicBezTo>
                    <a:pt x="55880" y="3196533"/>
                    <a:pt x="0" y="3140653"/>
                    <a:pt x="0" y="3072073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782352" y="0"/>
                  </a:lnTo>
                  <a:cubicBezTo>
                    <a:pt x="5850932" y="0"/>
                    <a:pt x="5906812" y="55880"/>
                    <a:pt x="5906812" y="124460"/>
                  </a:cubicBezTo>
                  <a:lnTo>
                    <a:pt x="5906812" y="3072073"/>
                  </a:lnTo>
                  <a:cubicBezTo>
                    <a:pt x="5906812" y="3140653"/>
                    <a:pt x="5850932" y="3196533"/>
                    <a:pt x="5782352" y="3196533"/>
                  </a:cubicBezTo>
                  <a:close/>
                </a:path>
              </a:pathLst>
            </a:custGeom>
            <a:solidFill>
              <a:srgbClr val="FFFFFF">
                <a:alpha val="2745"/>
              </a:srgbClr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>
            <a:fillRect/>
          </a:stretch>
        </p:blipFill>
        <p:spPr>
          <a:xfrm rot="5400000">
            <a:off x="0" y="8496300"/>
            <a:ext cx="2057400" cy="20574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rcRect/>
          <a:stretch>
            <a:fillRect/>
          </a:stretch>
        </p:blipFill>
        <p:spPr>
          <a:xfrm rot="-5400000">
            <a:off x="3625428" y="1441873"/>
            <a:ext cx="2971800" cy="5650653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rcRect/>
          <a:stretch>
            <a:fillRect/>
          </a:stretch>
        </p:blipFill>
        <p:spPr>
          <a:xfrm rot="-5400000">
            <a:off x="4350224" y="4984276"/>
            <a:ext cx="3503405" cy="5650653"/>
          </a:xfrm>
          <a:prstGeom prst="rect">
            <a:avLst/>
          </a:prstGeom>
        </p:spPr>
      </p:pic>
      <p:sp>
        <p:nvSpPr>
          <p:cNvPr id="19" name="TextBox 19"/>
          <p:cNvSpPr txBox="1"/>
          <p:nvPr/>
        </p:nvSpPr>
        <p:spPr>
          <a:xfrm>
            <a:off x="-3048000" y="876300"/>
            <a:ext cx="13936361" cy="9888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  <a:spcBef>
                <a:spcPct val="0"/>
              </a:spcBef>
            </a:pPr>
            <a:r>
              <a:rPr lang="en-US" sz="6000" dirty="0" smtClean="0">
                <a:solidFill>
                  <a:srgbClr val="FFFFFF"/>
                </a:solidFill>
                <a:latin typeface="Inter Bold"/>
              </a:rPr>
              <a:t>Exploratory</a:t>
            </a:r>
            <a:endParaRPr lang="en-US" sz="6000" dirty="0">
              <a:solidFill>
                <a:srgbClr val="FFFFFF"/>
              </a:solidFill>
              <a:latin typeface="Inter Bold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2133600" y="952500"/>
            <a:ext cx="13936361" cy="9888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  <a:spcBef>
                <a:spcPct val="0"/>
              </a:spcBef>
            </a:pPr>
            <a:r>
              <a:rPr lang="en-US" sz="6000" dirty="0" smtClean="0">
                <a:solidFill>
                  <a:srgbClr val="F3BE66"/>
                </a:solidFill>
                <a:latin typeface="Inter Bold"/>
              </a:rPr>
              <a:t>Data  Analysis </a:t>
            </a:r>
            <a:endParaRPr lang="en-US" sz="6000" dirty="0">
              <a:solidFill>
                <a:srgbClr val="F3BE66"/>
              </a:solidFill>
              <a:latin typeface="Inter Bold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590800" y="3009900"/>
            <a:ext cx="5105399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●"/>
            </a:pPr>
            <a:r>
              <a:rPr lang="en-US" sz="2000" b="1" dirty="0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Exploratory Data Analysis (EDA) is an analysis approach that identifies general patterns in the data.</a:t>
            </a:r>
          </a:p>
          <a:p>
            <a:pPr>
              <a:buFontTx/>
              <a:buChar char="●"/>
            </a:pPr>
            <a:endParaRPr lang="en-US" sz="2000" b="1" dirty="0" smtClean="0">
              <a:solidFill>
                <a:schemeClr val="bg1"/>
              </a:solidFill>
              <a:latin typeface="Leelawadee UI" pitchFamily="34" charset="-34"/>
              <a:cs typeface="Leelawadee UI" pitchFamily="34" charset="-34"/>
            </a:endParaRPr>
          </a:p>
          <a:p>
            <a:pPr>
              <a:buFontTx/>
              <a:buChar char="●"/>
            </a:pPr>
            <a:r>
              <a:rPr lang="en-US" sz="2000" b="1" dirty="0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These patterns include outliers and features of the data that might be unexpected. EDA is an important first step in any data analysis</a:t>
            </a:r>
          </a:p>
          <a:p>
            <a:r>
              <a:rPr lang="en-US" b="1" dirty="0" smtClean="0">
                <a:solidFill>
                  <a:schemeClr val="bg1"/>
                </a:solidFill>
                <a:latin typeface="Lucida Fax" pitchFamily="18" charset="0"/>
              </a:rPr>
              <a:t/>
            </a:r>
            <a:br>
              <a:rPr lang="en-US" b="1" dirty="0" smtClean="0">
                <a:solidFill>
                  <a:schemeClr val="bg1"/>
                </a:solidFill>
                <a:latin typeface="Lucida Fax" pitchFamily="18" charset="0"/>
              </a:rPr>
            </a:br>
            <a:endParaRPr lang="en-US" b="1" dirty="0">
              <a:solidFill>
                <a:schemeClr val="bg1"/>
              </a:solidFill>
              <a:latin typeface="Lucida Fax" pitchFamily="18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733800" y="6576179"/>
            <a:ext cx="487680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Leelawadee UI" pitchFamily="34" charset="-34"/>
              <a:buChar char="•"/>
            </a:pPr>
            <a:r>
              <a:rPr lang="en-US" sz="2000" b="1" dirty="0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The four types of EDA are </a:t>
            </a:r>
            <a:r>
              <a:rPr lang="en-US" sz="2000" b="1" dirty="0" err="1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univariate</a:t>
            </a:r>
            <a:r>
              <a:rPr lang="en-US" sz="2000" b="1" dirty="0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 non-graphical, multivariate non- graphical, </a:t>
            </a:r>
            <a:r>
              <a:rPr lang="en-US" sz="2000" b="1" dirty="0" err="1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univariate</a:t>
            </a:r>
            <a:r>
              <a:rPr lang="en-US" sz="2000" b="1" dirty="0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 graphical, and multivariate graphical.</a:t>
            </a:r>
          </a:p>
          <a:p>
            <a:endParaRPr lang="en-US" sz="2000" b="1" dirty="0" smtClean="0">
              <a:latin typeface="Leelawadee UI" pitchFamily="34" charset="-34"/>
              <a:cs typeface="Leelawadee UI" pitchFamily="34" charset="-34"/>
            </a:endParaRPr>
          </a:p>
          <a:p>
            <a:pPr>
              <a:buFont typeface="Leelawadee UI" pitchFamily="34" charset="-34"/>
              <a:buChar char="•"/>
            </a:pPr>
            <a:r>
              <a:rPr lang="en-US" sz="2000" b="1" dirty="0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Exploratory analysis is the process of turning over 100 rocks to find perhaps 1 or 2 precious gemstones</a:t>
            </a:r>
          </a:p>
          <a:p>
            <a:pPr>
              <a:buFont typeface="Arial" pitchFamily="34" charset="0"/>
              <a:buChar char="•"/>
            </a:pPr>
            <a:endParaRPr lang="en-US" b="1" dirty="0" smtClean="0">
              <a:latin typeface="Leelawadee UI" pitchFamily="34" charset="-34"/>
              <a:cs typeface="Leelawadee UI" pitchFamily="34" charset="-34"/>
            </a:endParaRPr>
          </a:p>
          <a:p>
            <a:pPr>
              <a:buFont typeface="Arial" pitchFamily="34" charset="0"/>
              <a:buChar char="•"/>
            </a:pPr>
            <a:endParaRPr lang="en-US" b="1" dirty="0" smtClean="0">
              <a:latin typeface="Leelawadee UI" pitchFamily="34" charset="-34"/>
              <a:cs typeface="Leelawadee UI" pitchFamily="34" charset="-34"/>
            </a:endParaRPr>
          </a:p>
          <a:p>
            <a:pPr>
              <a:buFont typeface="Arial" pitchFamily="34" charset="0"/>
              <a:buChar char="•"/>
            </a:pPr>
            <a:endParaRPr lang="en-US" b="1" dirty="0">
              <a:latin typeface="Leelawadee UI" pitchFamily="34" charset="-34"/>
              <a:cs typeface="Leelawadee UI" pitchFamily="34" charset="-34"/>
            </a:endParaRPr>
          </a:p>
        </p:txBody>
      </p:sp>
      <p:pic>
        <p:nvPicPr>
          <p:cNvPr id="14" name="Picture 11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xmlns="" val="0"/>
              </a:ext>
              <a:ext uri="{96DAC541-7B7A-43D3-8B79-37D633B846F1}">
                <asvg:svgBlip xmlns:asvg="http://schemas.microsoft.com/office/drawing/2016/SVG/main" xmlns="" r:embed="rId12"/>
              </a:ext>
            </a:extLst>
          </a:blip>
          <a:srcRect/>
          <a:stretch>
            <a:fillRect/>
          </a:stretch>
        </p:blipFill>
        <p:spPr>
          <a:xfrm>
            <a:off x="-2286000" y="2247900"/>
            <a:ext cx="10811934" cy="93257"/>
          </a:xfrm>
          <a:prstGeom prst="rect">
            <a:avLst/>
          </a:prstGeom>
        </p:spPr>
      </p:pic>
      <p:grpSp>
        <p:nvGrpSpPr>
          <p:cNvPr id="16" name="Group 2"/>
          <p:cNvGrpSpPr/>
          <p:nvPr/>
        </p:nvGrpSpPr>
        <p:grpSpPr>
          <a:xfrm>
            <a:off x="1028700" y="5460868"/>
            <a:ext cx="112078" cy="5810374"/>
            <a:chOff x="0" y="0"/>
            <a:chExt cx="149437" cy="7747165"/>
          </a:xfrm>
        </p:grpSpPr>
        <p:sp>
          <p:nvSpPr>
            <p:cNvPr id="17" name="AutoShape 3"/>
            <p:cNvSpPr/>
            <p:nvPr/>
          </p:nvSpPr>
          <p:spPr>
            <a:xfrm>
              <a:off x="0" y="0"/>
              <a:ext cx="149437" cy="2280560"/>
            </a:xfrm>
            <a:prstGeom prst="rect">
              <a:avLst/>
            </a:prstGeom>
            <a:solidFill>
              <a:srgbClr val="FF33CC"/>
            </a:solidFill>
          </p:spPr>
        </p:sp>
        <p:sp>
          <p:nvSpPr>
            <p:cNvPr id="21" name="AutoShape 4"/>
            <p:cNvSpPr/>
            <p:nvPr/>
          </p:nvSpPr>
          <p:spPr>
            <a:xfrm>
              <a:off x="60248" y="0"/>
              <a:ext cx="28940" cy="7747165"/>
            </a:xfrm>
            <a:prstGeom prst="rect">
              <a:avLst/>
            </a:prstGeom>
            <a:solidFill>
              <a:srgbClr val="E577D5"/>
            </a:solidFill>
          </p:spPr>
        </p:sp>
      </p:grpSp>
      <p:sp>
        <p:nvSpPr>
          <p:cNvPr id="22" name="Rectangle 21"/>
          <p:cNvSpPr/>
          <p:nvPr/>
        </p:nvSpPr>
        <p:spPr>
          <a:xfrm>
            <a:off x="762000" y="4686300"/>
            <a:ext cx="639919" cy="50270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ts val="3200"/>
              </a:lnSpc>
            </a:pPr>
            <a:r>
              <a:rPr lang="en-US" sz="3200" b="1" dirty="0" smtClean="0">
                <a:solidFill>
                  <a:srgbClr val="FF33CC"/>
                </a:solidFill>
                <a:latin typeface="HK Grotesk Bold"/>
              </a:rPr>
              <a:t>05</a:t>
            </a:r>
            <a:endParaRPr lang="en-US" sz="3200" b="1" dirty="0">
              <a:solidFill>
                <a:srgbClr val="FF33CC"/>
              </a:solidFill>
              <a:latin typeface="HK Grotesk Bold"/>
            </a:endParaRPr>
          </a:p>
        </p:txBody>
      </p:sp>
      <p:pic>
        <p:nvPicPr>
          <p:cNvPr id="23" name="Picture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  <a:ext uri="{96DAC541-7B7A-43D3-8B79-37D633B846F1}">
                <asvg:svgBlip xmlns:asvg="http://schemas.microsoft.com/office/drawing/2016/SVG/main" xmlns="" r:embed="rId13"/>
              </a:ext>
            </a:extLst>
          </a:blip>
          <a:srcRect/>
          <a:stretch>
            <a:fillRect/>
          </a:stretch>
        </p:blipFill>
        <p:spPr>
          <a:xfrm>
            <a:off x="10134600" y="2400300"/>
            <a:ext cx="4495800" cy="4572000"/>
          </a:xfrm>
          <a:prstGeom prst="rect">
            <a:avLst/>
          </a:prstGeom>
        </p:spPr>
      </p:pic>
      <p:sp>
        <p:nvSpPr>
          <p:cNvPr id="27" name="Rectangle 26"/>
          <p:cNvSpPr/>
          <p:nvPr/>
        </p:nvSpPr>
        <p:spPr>
          <a:xfrm>
            <a:off x="10363200" y="2705100"/>
            <a:ext cx="434340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2000" b="1" dirty="0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            </a:t>
            </a:r>
            <a:r>
              <a:rPr lang="en-US" sz="3200" b="1" dirty="0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 INPUT</a:t>
            </a:r>
          </a:p>
          <a:p>
            <a:pPr>
              <a:buFont typeface="Arial" pitchFamily="34" charset="0"/>
              <a:buChar char="•"/>
            </a:pPr>
            <a:endParaRPr lang="en-US" sz="2000" b="1" dirty="0" smtClean="0">
              <a:solidFill>
                <a:schemeClr val="bg1"/>
              </a:solidFill>
              <a:latin typeface="Leelawadee UI" pitchFamily="34" charset="-34"/>
              <a:cs typeface="Leelawadee UI" pitchFamily="34" charset="-34"/>
            </a:endParaRPr>
          </a:p>
          <a:p>
            <a:pPr>
              <a:buFont typeface="Arial" pitchFamily="34" charset="0"/>
              <a:buChar char="•"/>
            </a:pPr>
            <a:r>
              <a:rPr lang="en-US" sz="2000" b="1" dirty="0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GRE scores (out of 340) </a:t>
            </a:r>
          </a:p>
          <a:p>
            <a:pPr>
              <a:buFont typeface="Arial" pitchFamily="34" charset="0"/>
              <a:buChar char="•"/>
            </a:pPr>
            <a:r>
              <a:rPr lang="en-US" sz="2000" b="1" dirty="0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 TOEFL Scores (out of 120) </a:t>
            </a:r>
          </a:p>
          <a:p>
            <a:pPr>
              <a:buFont typeface="Arial" pitchFamily="34" charset="0"/>
              <a:buChar char="•"/>
            </a:pPr>
            <a:r>
              <a:rPr lang="en-US" sz="2000" b="1" dirty="0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 University rating (out of 5) </a:t>
            </a:r>
          </a:p>
          <a:p>
            <a:pPr>
              <a:buFont typeface="Arial" pitchFamily="34" charset="0"/>
              <a:buChar char="•"/>
            </a:pPr>
            <a:r>
              <a:rPr lang="en-US" sz="2000" b="1" dirty="0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 Undergraduate GPA (out of 10) </a:t>
            </a:r>
          </a:p>
          <a:p>
            <a:pPr>
              <a:buFont typeface="Arial" pitchFamily="34" charset="0"/>
              <a:buChar char="•"/>
            </a:pPr>
            <a:r>
              <a:rPr lang="en-US" sz="2000" b="1" dirty="0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 Statement of purpose( SOP) </a:t>
            </a:r>
          </a:p>
          <a:p>
            <a:pPr>
              <a:buFont typeface="Arial" pitchFamily="34" charset="0"/>
              <a:buChar char="•"/>
            </a:pPr>
            <a:r>
              <a:rPr lang="en-US" sz="2000" b="1" dirty="0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 Letter of Recommendation (LOR) strength (out of 5) </a:t>
            </a:r>
          </a:p>
          <a:p>
            <a:pPr>
              <a:buFont typeface="Arial" pitchFamily="34" charset="0"/>
              <a:buChar char="•"/>
            </a:pPr>
            <a:r>
              <a:rPr lang="en-US" sz="2000" b="1" dirty="0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Research experience (either 0 or 1) </a:t>
            </a:r>
          </a:p>
          <a:p>
            <a:pPr>
              <a:buFont typeface="Arial" pitchFamily="34" charset="0"/>
              <a:buChar char="•"/>
            </a:pPr>
            <a:endParaRPr lang="en-US" sz="2000" b="1" dirty="0">
              <a:solidFill>
                <a:schemeClr val="bg1"/>
              </a:solidFill>
              <a:latin typeface="Leelawadee UI" pitchFamily="34" charset="-34"/>
              <a:cs typeface="Leelawadee UI" pitchFamily="34" charset="-34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1D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81000" y="571500"/>
            <a:ext cx="17461745" cy="9449604"/>
            <a:chOff x="0" y="0"/>
            <a:chExt cx="5906812" cy="31965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906812" cy="3196533"/>
            </a:xfrm>
            <a:custGeom>
              <a:avLst/>
              <a:gdLst/>
              <a:ahLst/>
              <a:cxnLst/>
              <a:rect l="l" t="t" r="r" b="b"/>
              <a:pathLst>
                <a:path w="5906812" h="3196533">
                  <a:moveTo>
                    <a:pt x="5782352" y="3196533"/>
                  </a:moveTo>
                  <a:lnTo>
                    <a:pt x="124460" y="3196533"/>
                  </a:lnTo>
                  <a:cubicBezTo>
                    <a:pt x="55880" y="3196533"/>
                    <a:pt x="0" y="3140653"/>
                    <a:pt x="0" y="3072073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782352" y="0"/>
                  </a:lnTo>
                  <a:cubicBezTo>
                    <a:pt x="5850932" y="0"/>
                    <a:pt x="5906812" y="55880"/>
                    <a:pt x="5906812" y="124460"/>
                  </a:cubicBezTo>
                  <a:lnTo>
                    <a:pt x="5906812" y="3072073"/>
                  </a:lnTo>
                  <a:cubicBezTo>
                    <a:pt x="5906812" y="3140653"/>
                    <a:pt x="5850932" y="3196533"/>
                    <a:pt x="5782352" y="3196533"/>
                  </a:cubicBezTo>
                  <a:close/>
                </a:path>
              </a:pathLst>
            </a:custGeom>
            <a:solidFill>
              <a:srgbClr val="FFFFFF">
                <a:alpha val="2745"/>
              </a:srgbClr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 rot="5400000">
            <a:off x="15849600" y="7581900"/>
            <a:ext cx="2057400" cy="20574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rcRect/>
          <a:stretch>
            <a:fillRect/>
          </a:stretch>
        </p:blipFill>
        <p:spPr>
          <a:xfrm>
            <a:off x="-2971800" y="-3619500"/>
            <a:ext cx="9485142" cy="66294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rcRect/>
          <a:stretch>
            <a:fillRect/>
          </a:stretch>
        </p:blipFill>
        <p:spPr>
          <a:xfrm>
            <a:off x="12496800" y="2095500"/>
            <a:ext cx="4135891" cy="6670791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1752600" y="1790700"/>
            <a:ext cx="5461280" cy="9888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400"/>
              </a:lnSpc>
              <a:spcBef>
                <a:spcPct val="0"/>
              </a:spcBef>
            </a:pPr>
            <a:r>
              <a:rPr lang="en-US" sz="6000" dirty="0" smtClean="0">
                <a:solidFill>
                  <a:srgbClr val="FFFFFF"/>
                </a:solidFill>
                <a:latin typeface="Inter Bold"/>
              </a:rPr>
              <a:t>Model</a:t>
            </a:r>
            <a:endParaRPr lang="en-US" sz="6000" dirty="0">
              <a:solidFill>
                <a:srgbClr val="FFFFFF"/>
              </a:solidFill>
              <a:latin typeface="Inter Bold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4419600" y="1790700"/>
            <a:ext cx="5461280" cy="9888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400"/>
              </a:lnSpc>
              <a:spcBef>
                <a:spcPct val="0"/>
              </a:spcBef>
            </a:pPr>
            <a:r>
              <a:rPr lang="en-US" sz="6000" dirty="0" smtClean="0">
                <a:solidFill>
                  <a:srgbClr val="F3BE66"/>
                </a:solidFill>
                <a:latin typeface="Inter Bold"/>
              </a:rPr>
              <a:t>Building</a:t>
            </a:r>
            <a:endParaRPr lang="en-US" sz="6000" dirty="0">
              <a:solidFill>
                <a:srgbClr val="F3BE66"/>
              </a:solidFill>
              <a:latin typeface="Inter Bold"/>
            </a:endParaRPr>
          </a:p>
        </p:txBody>
      </p:sp>
      <p:grpSp>
        <p:nvGrpSpPr>
          <p:cNvPr id="14" name="Group 14"/>
          <p:cNvGrpSpPr/>
          <p:nvPr/>
        </p:nvGrpSpPr>
        <p:grpSpPr>
          <a:xfrm>
            <a:off x="13029976" y="3162300"/>
            <a:ext cx="228824" cy="228824"/>
            <a:chOff x="0" y="0"/>
            <a:chExt cx="6350000" cy="6350000"/>
          </a:xfrm>
        </p:grpSpPr>
        <p:sp>
          <p:nvSpPr>
            <p:cNvPr id="15" name="Freeform 1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16" name="TextBox 16"/>
          <p:cNvSpPr txBox="1"/>
          <p:nvPr/>
        </p:nvSpPr>
        <p:spPr>
          <a:xfrm>
            <a:off x="13411200" y="3162300"/>
            <a:ext cx="2938407" cy="12824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19"/>
              </a:lnSpc>
              <a:spcBef>
                <a:spcPct val="0"/>
              </a:spcBef>
            </a:pPr>
            <a:r>
              <a:rPr lang="en-US" sz="2800" b="1" dirty="0" smtClean="0"/>
              <a:t>Model Building</a:t>
            </a:r>
            <a:r>
              <a:rPr lang="en-US" sz="2800" b="1" dirty="0" smtClean="0">
                <a:solidFill>
                  <a:schemeClr val="bg1"/>
                </a:solidFill>
              </a:rPr>
              <a:t> </a:t>
            </a:r>
          </a:p>
          <a:p>
            <a:pPr>
              <a:lnSpc>
                <a:spcPts val="2519"/>
              </a:lnSpc>
              <a:spcBef>
                <a:spcPct val="0"/>
              </a:spcBef>
            </a:pPr>
            <a:endParaRPr lang="en-US" sz="2400" b="1" dirty="0" smtClean="0">
              <a:solidFill>
                <a:schemeClr val="bg1"/>
              </a:solidFill>
            </a:endParaRPr>
          </a:p>
          <a:p>
            <a:pPr>
              <a:lnSpc>
                <a:spcPts val="2519"/>
              </a:lnSpc>
              <a:spcBef>
                <a:spcPct val="0"/>
              </a:spcBef>
            </a:pPr>
            <a:r>
              <a:rPr lang="en-US" sz="2000" b="1" dirty="0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Choose a suitable algorithm</a:t>
            </a:r>
            <a:endParaRPr lang="en-US" sz="2000" b="1" dirty="0">
              <a:solidFill>
                <a:schemeClr val="bg1"/>
              </a:solidFill>
              <a:latin typeface="Leelawadee UI" pitchFamily="34" charset="-34"/>
              <a:cs typeface="Leelawadee UI" pitchFamily="34" charset="-34"/>
            </a:endParaRPr>
          </a:p>
        </p:txBody>
      </p:sp>
      <p:grpSp>
        <p:nvGrpSpPr>
          <p:cNvPr id="17" name="Group 17"/>
          <p:cNvGrpSpPr/>
          <p:nvPr/>
        </p:nvGrpSpPr>
        <p:grpSpPr>
          <a:xfrm>
            <a:off x="13030200" y="5067300"/>
            <a:ext cx="228824" cy="228824"/>
            <a:chOff x="0" y="0"/>
            <a:chExt cx="6350000" cy="6350000"/>
          </a:xfrm>
        </p:grpSpPr>
        <p:sp>
          <p:nvSpPr>
            <p:cNvPr id="18" name="Freeform 1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19" name="TextBox 19"/>
          <p:cNvSpPr txBox="1"/>
          <p:nvPr/>
        </p:nvSpPr>
        <p:spPr>
          <a:xfrm>
            <a:off x="13487400" y="5067300"/>
            <a:ext cx="2938407" cy="961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19"/>
              </a:lnSpc>
              <a:spcBef>
                <a:spcPct val="0"/>
              </a:spcBef>
            </a:pPr>
            <a:r>
              <a:rPr lang="en-US" sz="2400" b="1" dirty="0" smtClean="0">
                <a:latin typeface="Leelawadee UI" pitchFamily="34" charset="-34"/>
                <a:cs typeface="Leelawadee UI" pitchFamily="34" charset="-34"/>
              </a:rPr>
              <a:t>Model Testing</a:t>
            </a:r>
          </a:p>
          <a:p>
            <a:pPr>
              <a:lnSpc>
                <a:spcPts val="2519"/>
              </a:lnSpc>
              <a:spcBef>
                <a:spcPct val="0"/>
              </a:spcBef>
            </a:pPr>
            <a:endParaRPr lang="en-US" sz="2400" b="1" dirty="0" smtClean="0">
              <a:solidFill>
                <a:schemeClr val="bg1"/>
              </a:solidFill>
              <a:latin typeface="Leelawadee UI" pitchFamily="34" charset="-34"/>
              <a:cs typeface="Leelawadee UI" pitchFamily="34" charset="-34"/>
            </a:endParaRPr>
          </a:p>
          <a:p>
            <a:pPr>
              <a:lnSpc>
                <a:spcPts val="2519"/>
              </a:lnSpc>
              <a:spcBef>
                <a:spcPct val="0"/>
              </a:spcBef>
            </a:pPr>
            <a:r>
              <a:rPr lang="en-US" sz="2000" b="1" dirty="0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Check the accuracy</a:t>
            </a:r>
            <a:r>
              <a:rPr lang="en-US" sz="2400" b="1" dirty="0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 </a:t>
            </a:r>
            <a:endParaRPr lang="en-US" sz="2000" b="1" dirty="0">
              <a:solidFill>
                <a:schemeClr val="bg1"/>
              </a:solidFill>
              <a:latin typeface="Leelawadee UI" pitchFamily="34" charset="-34"/>
              <a:cs typeface="Leelawadee UI" pitchFamily="34" charset="-34"/>
            </a:endParaRPr>
          </a:p>
        </p:txBody>
      </p:sp>
      <p:grpSp>
        <p:nvGrpSpPr>
          <p:cNvPr id="23" name="Group 23"/>
          <p:cNvGrpSpPr/>
          <p:nvPr/>
        </p:nvGrpSpPr>
        <p:grpSpPr>
          <a:xfrm>
            <a:off x="13030200" y="6515100"/>
            <a:ext cx="228824" cy="228824"/>
            <a:chOff x="0" y="0"/>
            <a:chExt cx="6350000" cy="6350000"/>
          </a:xfrm>
        </p:grpSpPr>
        <p:sp>
          <p:nvSpPr>
            <p:cNvPr id="24" name="Freeform 2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25" name="TextBox 25"/>
          <p:cNvSpPr txBox="1"/>
          <p:nvPr/>
        </p:nvSpPr>
        <p:spPr>
          <a:xfrm>
            <a:off x="13487400" y="6515100"/>
            <a:ext cx="2938407" cy="16030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19"/>
              </a:lnSpc>
              <a:spcBef>
                <a:spcPct val="0"/>
              </a:spcBef>
            </a:pPr>
            <a:r>
              <a:rPr lang="en-US" sz="2400" b="1" dirty="0" smtClean="0">
                <a:latin typeface="Leelawadee UI" pitchFamily="34" charset="-34"/>
                <a:cs typeface="Leelawadee UI" pitchFamily="34" charset="-34"/>
              </a:rPr>
              <a:t>Applying the Mode</a:t>
            </a:r>
            <a:r>
              <a:rPr lang="en-US" sz="2000" b="1" dirty="0" smtClean="0">
                <a:latin typeface="Leelawadee UI" pitchFamily="34" charset="-34"/>
                <a:cs typeface="Leelawadee UI" pitchFamily="34" charset="-34"/>
              </a:rPr>
              <a:t>l</a:t>
            </a:r>
          </a:p>
          <a:p>
            <a:pPr>
              <a:lnSpc>
                <a:spcPts val="2519"/>
              </a:lnSpc>
              <a:spcBef>
                <a:spcPct val="0"/>
              </a:spcBef>
            </a:pPr>
            <a:endParaRPr lang="en-US" sz="2000" b="1" dirty="0" smtClean="0">
              <a:solidFill>
                <a:schemeClr val="bg1"/>
              </a:solidFill>
              <a:latin typeface="Leelawadee UI" pitchFamily="34" charset="-34"/>
              <a:cs typeface="Leelawadee UI" pitchFamily="34" charset="-34"/>
            </a:endParaRPr>
          </a:p>
          <a:p>
            <a:pPr>
              <a:lnSpc>
                <a:spcPts val="2519"/>
              </a:lnSpc>
              <a:spcBef>
                <a:spcPct val="0"/>
              </a:spcBef>
            </a:pPr>
            <a:r>
              <a:rPr lang="en-US" sz="2000" b="1" dirty="0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Make the required changes after testing and  fix the model</a:t>
            </a:r>
            <a:endParaRPr lang="en-US" sz="2000" b="1" dirty="0">
              <a:solidFill>
                <a:schemeClr val="bg1"/>
              </a:solidFill>
              <a:latin typeface="Leelawadee UI" pitchFamily="34" charset="-34"/>
              <a:cs typeface="Leelawadee UI" pitchFamily="34" charset="-34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2057400" y="3543300"/>
            <a:ext cx="6705600" cy="43652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239"/>
              </a:lnSpc>
              <a:spcBef>
                <a:spcPct val="0"/>
              </a:spcBef>
            </a:pPr>
            <a:r>
              <a:rPr lang="en-US" sz="2400" b="1" dirty="0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Building an ML Model requires splitting of data into two sets, such as 'training set' and 'testing set' in the ratio of 80:20 or </a:t>
            </a:r>
            <a:r>
              <a:rPr lang="en-US" sz="2400" b="1" dirty="0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70:30</a:t>
            </a:r>
          </a:p>
          <a:p>
            <a:pPr>
              <a:lnSpc>
                <a:spcPts val="2239"/>
              </a:lnSpc>
              <a:spcBef>
                <a:spcPct val="0"/>
              </a:spcBef>
            </a:pPr>
            <a:endParaRPr lang="en-US" sz="2000" b="1" dirty="0" smtClean="0">
              <a:solidFill>
                <a:schemeClr val="bg1"/>
              </a:solidFill>
              <a:latin typeface="Leelawadee UI" pitchFamily="34" charset="-34"/>
              <a:cs typeface="Leelawadee UI" pitchFamily="34" charset="-34"/>
            </a:endParaRPr>
          </a:p>
          <a:p>
            <a:r>
              <a:rPr lang="en-US" sz="2400" b="1" dirty="0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A </a:t>
            </a:r>
            <a:r>
              <a:rPr lang="en-US" sz="2400" b="1" dirty="0" err="1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LogisticRegression</a:t>
            </a:r>
            <a:r>
              <a:rPr lang="en-US" sz="2400" b="1" dirty="0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 algorithm is </a:t>
            </a:r>
            <a:r>
              <a:rPr lang="en-US" sz="2400" b="1" dirty="0" err="1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initialised</a:t>
            </a:r>
            <a:r>
              <a:rPr lang="en-US" sz="2400" b="1" dirty="0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 and training data is passed to the model with the </a:t>
            </a:r>
          </a:p>
          <a:p>
            <a:r>
              <a:rPr lang="en-US" sz="2400" b="1" dirty="0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.fit() function. Test data is predicted with .predict() function and saved in a new variable. For evaluating the model, a confusion matrix and classification report is done. </a:t>
            </a:r>
          </a:p>
          <a:p>
            <a:pPr>
              <a:lnSpc>
                <a:spcPts val="2239"/>
              </a:lnSpc>
              <a:spcBef>
                <a:spcPct val="0"/>
              </a:spcBef>
            </a:pPr>
            <a:endParaRPr lang="en-US" sz="2000" b="1" dirty="0">
              <a:solidFill>
                <a:schemeClr val="bg1"/>
              </a:solidFill>
              <a:latin typeface="Leelawadee UI" pitchFamily="34" charset="-34"/>
              <a:cs typeface="Leelawadee UI" pitchFamily="34" charset="-34"/>
            </a:endParaRPr>
          </a:p>
        </p:txBody>
      </p:sp>
      <p:pic>
        <p:nvPicPr>
          <p:cNvPr id="30" name="Picture 30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xmlns="" val="0"/>
              </a:ext>
              <a:ext uri="{96DAC541-7B7A-43D3-8B79-37D633B846F1}">
                <asvg:svgBlip xmlns:asvg="http://schemas.microsoft.com/office/drawing/2016/SVG/main" xmlns="" r:embed="rId12"/>
              </a:ext>
            </a:extLst>
          </a:blip>
          <a:srcRect/>
          <a:stretch>
            <a:fillRect/>
          </a:stretch>
        </p:blipFill>
        <p:spPr>
          <a:xfrm>
            <a:off x="6295941" y="1028700"/>
            <a:ext cx="634043" cy="634043"/>
          </a:xfrm>
          <a:prstGeom prst="rect">
            <a:avLst/>
          </a:prstGeom>
        </p:spPr>
      </p:pic>
      <p:sp>
        <p:nvSpPr>
          <p:cNvPr id="22" name="AutoShape 11"/>
          <p:cNvSpPr/>
          <p:nvPr/>
        </p:nvSpPr>
        <p:spPr>
          <a:xfrm flipV="1">
            <a:off x="2209800" y="2857500"/>
            <a:ext cx="4800600" cy="0"/>
          </a:xfrm>
          <a:prstGeom prst="line">
            <a:avLst/>
          </a:prstGeom>
          <a:ln w="127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AutoShape 11"/>
          <p:cNvSpPr/>
          <p:nvPr/>
        </p:nvSpPr>
        <p:spPr>
          <a:xfrm>
            <a:off x="13487400" y="3619500"/>
            <a:ext cx="2057400" cy="0"/>
          </a:xfrm>
          <a:prstGeom prst="line">
            <a:avLst/>
          </a:prstGeom>
          <a:ln w="127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7" name="AutoShape 11"/>
          <p:cNvSpPr/>
          <p:nvPr/>
        </p:nvSpPr>
        <p:spPr>
          <a:xfrm>
            <a:off x="13487400" y="5448300"/>
            <a:ext cx="2057400" cy="0"/>
          </a:xfrm>
          <a:prstGeom prst="line">
            <a:avLst/>
          </a:prstGeom>
          <a:ln w="127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8" name="AutoShape 11"/>
          <p:cNvSpPr/>
          <p:nvPr/>
        </p:nvSpPr>
        <p:spPr>
          <a:xfrm>
            <a:off x="13487400" y="6972300"/>
            <a:ext cx="2667000" cy="0"/>
          </a:xfrm>
          <a:prstGeom prst="line">
            <a:avLst/>
          </a:prstGeom>
          <a:ln w="127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1" name="Group 2"/>
          <p:cNvGrpSpPr/>
          <p:nvPr/>
        </p:nvGrpSpPr>
        <p:grpSpPr>
          <a:xfrm>
            <a:off x="1028700" y="5460868"/>
            <a:ext cx="112078" cy="5810374"/>
            <a:chOff x="0" y="0"/>
            <a:chExt cx="149437" cy="7747165"/>
          </a:xfrm>
        </p:grpSpPr>
        <p:sp>
          <p:nvSpPr>
            <p:cNvPr id="32" name="AutoShape 3"/>
            <p:cNvSpPr/>
            <p:nvPr/>
          </p:nvSpPr>
          <p:spPr>
            <a:xfrm>
              <a:off x="0" y="0"/>
              <a:ext cx="149437" cy="2280560"/>
            </a:xfrm>
            <a:prstGeom prst="rect">
              <a:avLst/>
            </a:prstGeom>
            <a:solidFill>
              <a:srgbClr val="FF33CC"/>
            </a:solidFill>
          </p:spPr>
        </p:sp>
        <p:sp>
          <p:nvSpPr>
            <p:cNvPr id="33" name="AutoShape 4"/>
            <p:cNvSpPr/>
            <p:nvPr/>
          </p:nvSpPr>
          <p:spPr>
            <a:xfrm>
              <a:off x="60248" y="0"/>
              <a:ext cx="28940" cy="7747165"/>
            </a:xfrm>
            <a:prstGeom prst="rect">
              <a:avLst/>
            </a:prstGeom>
            <a:solidFill>
              <a:srgbClr val="E577D5"/>
            </a:solidFill>
          </p:spPr>
        </p:sp>
      </p:grpSp>
      <p:sp>
        <p:nvSpPr>
          <p:cNvPr id="34" name="Rectangle 33"/>
          <p:cNvSpPr/>
          <p:nvPr/>
        </p:nvSpPr>
        <p:spPr>
          <a:xfrm>
            <a:off x="609600" y="4762500"/>
            <a:ext cx="990600" cy="5027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3200"/>
              </a:lnSpc>
            </a:pPr>
            <a:r>
              <a:rPr lang="en-US" sz="3200" b="1" dirty="0" smtClean="0">
                <a:solidFill>
                  <a:srgbClr val="FF33CC"/>
                </a:solidFill>
                <a:latin typeface="HK Grotesk Bold"/>
              </a:rPr>
              <a:t>06</a:t>
            </a:r>
            <a:endParaRPr lang="en-US" sz="3200" b="1" dirty="0">
              <a:solidFill>
                <a:srgbClr val="FF33CC"/>
              </a:solidFill>
              <a:latin typeface="HK Grotesk 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1D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28600" y="571500"/>
            <a:ext cx="17461745" cy="9449604"/>
            <a:chOff x="0" y="0"/>
            <a:chExt cx="5906812" cy="31965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906812" cy="3196533"/>
            </a:xfrm>
            <a:custGeom>
              <a:avLst/>
              <a:gdLst/>
              <a:ahLst/>
              <a:cxnLst/>
              <a:rect l="l" t="t" r="r" b="b"/>
              <a:pathLst>
                <a:path w="5906812" h="3196533">
                  <a:moveTo>
                    <a:pt x="5782352" y="3196533"/>
                  </a:moveTo>
                  <a:lnTo>
                    <a:pt x="124460" y="3196533"/>
                  </a:lnTo>
                  <a:cubicBezTo>
                    <a:pt x="55880" y="3196533"/>
                    <a:pt x="0" y="3140653"/>
                    <a:pt x="0" y="3072073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782352" y="0"/>
                  </a:lnTo>
                  <a:cubicBezTo>
                    <a:pt x="5850932" y="0"/>
                    <a:pt x="5906812" y="55880"/>
                    <a:pt x="5906812" y="124460"/>
                  </a:cubicBezTo>
                  <a:lnTo>
                    <a:pt x="5906812" y="3072073"/>
                  </a:lnTo>
                  <a:cubicBezTo>
                    <a:pt x="5906812" y="3140653"/>
                    <a:pt x="5850932" y="3196533"/>
                    <a:pt x="5782352" y="3196533"/>
                  </a:cubicBezTo>
                  <a:close/>
                </a:path>
              </a:pathLst>
            </a:custGeom>
            <a:solidFill>
              <a:srgbClr val="FFFFFF">
                <a:alpha val="2745"/>
              </a:srgbClr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 rot="5400000">
            <a:off x="11658600" y="8648700"/>
            <a:ext cx="2057400" cy="20574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rcRect/>
          <a:stretch>
            <a:fillRect/>
          </a:stretch>
        </p:blipFill>
        <p:spPr>
          <a:xfrm>
            <a:off x="-304800" y="723900"/>
            <a:ext cx="2857500" cy="2857500"/>
          </a:xfrm>
          <a:prstGeom prst="rect">
            <a:avLst/>
          </a:prstGeom>
        </p:spPr>
      </p:pic>
      <p:sp>
        <p:nvSpPr>
          <p:cNvPr id="13" name="TextBox 13"/>
          <p:cNvSpPr txBox="1"/>
          <p:nvPr/>
        </p:nvSpPr>
        <p:spPr>
          <a:xfrm>
            <a:off x="1828800" y="2019300"/>
            <a:ext cx="9220200" cy="9707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400"/>
              </a:lnSpc>
              <a:spcBef>
                <a:spcPct val="0"/>
              </a:spcBef>
            </a:pPr>
            <a:r>
              <a:rPr lang="en-US" sz="5400" dirty="0" smtClean="0">
                <a:solidFill>
                  <a:srgbClr val="FFFFFF"/>
                </a:solidFill>
                <a:latin typeface="Inter Bold"/>
              </a:rPr>
              <a:t>Performance Testing &amp;     </a:t>
            </a:r>
            <a:endParaRPr lang="en-US" sz="5400" dirty="0">
              <a:solidFill>
                <a:srgbClr val="FFFFFF"/>
              </a:solidFill>
              <a:latin typeface="Inter Bold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752600" y="3086100"/>
            <a:ext cx="7086600" cy="9888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400"/>
              </a:lnSpc>
              <a:spcBef>
                <a:spcPct val="0"/>
              </a:spcBef>
            </a:pPr>
            <a:r>
              <a:rPr lang="en-US" sz="6000" dirty="0" smtClean="0">
                <a:solidFill>
                  <a:srgbClr val="F3BE66"/>
                </a:solidFill>
                <a:latin typeface="Inter Bold"/>
              </a:rPr>
              <a:t>Hyper Tuning</a:t>
            </a:r>
            <a:endParaRPr lang="en-US" sz="6000" dirty="0">
              <a:solidFill>
                <a:srgbClr val="F3BE66"/>
              </a:solidFill>
              <a:latin typeface="Inter Bold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600200" y="4229100"/>
            <a:ext cx="10058400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000" b="1" dirty="0" smtClean="0">
              <a:solidFill>
                <a:schemeClr val="bg1"/>
              </a:solidFill>
              <a:latin typeface="Leelawadee UI" pitchFamily="34" charset="-34"/>
              <a:cs typeface="Leelawadee UI" pitchFamily="34" charset="-34"/>
            </a:endParaRPr>
          </a:p>
          <a:p>
            <a:r>
              <a:rPr lang="en-US" sz="2000" b="1" dirty="0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Model deployment is the process of implementing a fully</a:t>
            </a:r>
          </a:p>
          <a:p>
            <a:r>
              <a:rPr lang="en-US" sz="2000" b="1" dirty="0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functioning machine learning model into production where </a:t>
            </a:r>
          </a:p>
          <a:p>
            <a:r>
              <a:rPr lang="en-US" sz="2000" b="1" dirty="0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it can make predictions based on data. Users, developers, </a:t>
            </a:r>
          </a:p>
          <a:p>
            <a:r>
              <a:rPr lang="en-US" sz="2000" b="1" dirty="0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and </a:t>
            </a:r>
            <a:r>
              <a:rPr lang="en-US" sz="2000" b="1" dirty="0" err="1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systemsthen</a:t>
            </a:r>
            <a:r>
              <a:rPr lang="en-US" sz="2000" b="1" dirty="0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 use </a:t>
            </a:r>
            <a:r>
              <a:rPr lang="en-US" sz="2000" b="1" dirty="0" err="1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thesepredictions</a:t>
            </a:r>
            <a:r>
              <a:rPr lang="en-US" sz="2000" b="1" dirty="0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 to make practical business </a:t>
            </a:r>
          </a:p>
          <a:p>
            <a:r>
              <a:rPr lang="en-US" sz="2000" b="1" dirty="0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Decisions</a:t>
            </a:r>
          </a:p>
          <a:p>
            <a:endParaRPr lang="en-US" sz="2000" b="1" dirty="0" smtClean="0">
              <a:solidFill>
                <a:schemeClr val="bg1"/>
              </a:solidFill>
              <a:latin typeface="Leelawadee UI" pitchFamily="34" charset="-34"/>
              <a:cs typeface="Leelawadee UI" pitchFamily="34" charset="-34"/>
            </a:endParaRPr>
          </a:p>
          <a:p>
            <a:r>
              <a:rPr lang="en-US" sz="4000" b="1" dirty="0" err="1" smtClean="0">
                <a:solidFill>
                  <a:srgbClr val="FFC000"/>
                </a:solidFill>
                <a:latin typeface="Leelawadee UI" pitchFamily="34" charset="-34"/>
                <a:cs typeface="Leelawadee UI" pitchFamily="34" charset="-34"/>
              </a:rPr>
              <a:t>HyperTuning</a:t>
            </a:r>
            <a:endParaRPr lang="en-US" sz="4000" b="1" dirty="0" smtClean="0">
              <a:solidFill>
                <a:srgbClr val="FFC000"/>
              </a:solidFill>
              <a:latin typeface="Leelawadee UI" pitchFamily="34" charset="-34"/>
              <a:cs typeface="Leelawadee UI" pitchFamily="34" charset="-34"/>
            </a:endParaRPr>
          </a:p>
          <a:p>
            <a:pPr>
              <a:buFont typeface="Wingdings" pitchFamily="2" charset="2"/>
              <a:buChar char="Ø"/>
            </a:pPr>
            <a:r>
              <a:rPr lang="en-US" sz="2000" b="1" dirty="0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that are used by learning algorithms</a:t>
            </a:r>
          </a:p>
          <a:p>
            <a:endParaRPr lang="en-US" sz="2000" b="1" dirty="0" smtClean="0">
              <a:solidFill>
                <a:schemeClr val="bg1"/>
              </a:solidFill>
              <a:latin typeface="Leelawadee UI" pitchFamily="34" charset="-34"/>
              <a:cs typeface="Leelawadee UI" pitchFamily="34" charset="-34"/>
            </a:endParaRPr>
          </a:p>
          <a:p>
            <a:pPr>
              <a:buFont typeface="Wingdings" pitchFamily="2" charset="2"/>
              <a:buChar char="Ø"/>
            </a:pPr>
            <a:r>
              <a:rPr lang="en-US" sz="2000" b="1" dirty="0" err="1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Hyperparameters</a:t>
            </a:r>
            <a:r>
              <a:rPr lang="en-US" sz="2000" b="1" dirty="0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 are defined as the parameters that are </a:t>
            </a:r>
          </a:p>
          <a:p>
            <a:r>
              <a:rPr lang="en-US" sz="2000" b="1" dirty="0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explicitly defined by the user to control the learning process.</a:t>
            </a:r>
          </a:p>
          <a:p>
            <a:endParaRPr lang="en-US" sz="2000" b="1" dirty="0" smtClean="0">
              <a:solidFill>
                <a:schemeClr val="bg1"/>
              </a:solidFill>
              <a:latin typeface="Leelawadee UI" pitchFamily="34" charset="-34"/>
              <a:cs typeface="Leelawadee UI" pitchFamily="34" charset="-34"/>
            </a:endParaRPr>
          </a:p>
          <a:p>
            <a:pPr>
              <a:buFont typeface="Wingdings" pitchFamily="2" charset="2"/>
              <a:buChar char="Ø"/>
            </a:pPr>
            <a:r>
              <a:rPr lang="en-US" sz="2000" b="1" dirty="0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these are external to the model, and their values cannot be changed during the training process</a:t>
            </a:r>
            <a:r>
              <a:rPr lang="en-US" sz="2000" dirty="0" smtClean="0">
                <a:solidFill>
                  <a:schemeClr val="bg1"/>
                </a:solidFill>
                <a:latin typeface="Leelawadee UI" pitchFamily="34" charset="-34"/>
                <a:cs typeface="Leelawadee UI" pitchFamily="34" charset="-34"/>
              </a:rPr>
              <a:t>.</a:t>
            </a:r>
            <a:endParaRPr lang="en-US" sz="2000" b="1" dirty="0" smtClean="0">
              <a:solidFill>
                <a:schemeClr val="bg1"/>
              </a:solidFill>
              <a:latin typeface="Leelawadee UI" pitchFamily="34" charset="-34"/>
              <a:cs typeface="Leelawadee UI" pitchFamily="34" charset="-34"/>
            </a:endParaRPr>
          </a:p>
          <a:p>
            <a:endParaRPr lang="en-US" sz="2000" b="1" dirty="0">
              <a:solidFill>
                <a:schemeClr val="bg1"/>
              </a:solidFill>
              <a:latin typeface="Leelawadee UI" pitchFamily="34" charset="-34"/>
              <a:cs typeface="Leelawadee UI" pitchFamily="34" charset="-34"/>
            </a:endParaRPr>
          </a:p>
        </p:txBody>
      </p:sp>
      <p:pic>
        <p:nvPicPr>
          <p:cNvPr id="25" name="Picture 24" descr="aatbio_com_image_export_Apr_9_2023 (2) (1).png"/>
          <p:cNvPicPr>
            <a:picLocks noChangeAspect="1"/>
          </p:cNvPicPr>
          <p:nvPr/>
        </p:nvPicPr>
        <p:blipFill>
          <a:blip r:embed="rId6" cstate="print">
            <a:lum bright="100000" contrast="-100000"/>
          </a:blip>
          <a:stretch>
            <a:fillRect/>
          </a:stretch>
        </p:blipFill>
        <p:spPr>
          <a:xfrm>
            <a:off x="9296400" y="1714500"/>
            <a:ext cx="8728442" cy="7010400"/>
          </a:xfrm>
          <a:prstGeom prst="rect">
            <a:avLst/>
          </a:prstGeom>
        </p:spPr>
      </p:pic>
      <p:pic>
        <p:nvPicPr>
          <p:cNvPr id="10" name="Picture 1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  <a:ext uri="{96DAC541-7B7A-43D3-8B79-37D633B846F1}">
                <asvg:svgBlip xmlns:asvg="http://schemas.microsoft.com/office/drawing/2016/SVG/main" xmlns="" r:embed="rId12"/>
              </a:ext>
            </a:extLst>
          </a:blip>
          <a:srcRect/>
          <a:stretch>
            <a:fillRect/>
          </a:stretch>
        </p:blipFill>
        <p:spPr>
          <a:xfrm>
            <a:off x="-2286000" y="4135843"/>
            <a:ext cx="10811934" cy="93257"/>
          </a:xfrm>
          <a:prstGeom prst="rect">
            <a:avLst/>
          </a:prstGeom>
        </p:spPr>
      </p:pic>
      <p:grpSp>
        <p:nvGrpSpPr>
          <p:cNvPr id="11" name="Group 2"/>
          <p:cNvGrpSpPr/>
          <p:nvPr/>
        </p:nvGrpSpPr>
        <p:grpSpPr>
          <a:xfrm>
            <a:off x="1028700" y="5460868"/>
            <a:ext cx="112078" cy="5810374"/>
            <a:chOff x="0" y="0"/>
            <a:chExt cx="149437" cy="7747165"/>
          </a:xfrm>
        </p:grpSpPr>
        <p:sp>
          <p:nvSpPr>
            <p:cNvPr id="12" name="AutoShape 3"/>
            <p:cNvSpPr/>
            <p:nvPr/>
          </p:nvSpPr>
          <p:spPr>
            <a:xfrm>
              <a:off x="0" y="0"/>
              <a:ext cx="149437" cy="2280560"/>
            </a:xfrm>
            <a:prstGeom prst="rect">
              <a:avLst/>
            </a:prstGeom>
            <a:solidFill>
              <a:srgbClr val="FF33CC"/>
            </a:solidFill>
          </p:spPr>
        </p:sp>
        <p:sp>
          <p:nvSpPr>
            <p:cNvPr id="15" name="AutoShape 4"/>
            <p:cNvSpPr/>
            <p:nvPr/>
          </p:nvSpPr>
          <p:spPr>
            <a:xfrm>
              <a:off x="60248" y="0"/>
              <a:ext cx="28940" cy="7747165"/>
            </a:xfrm>
            <a:prstGeom prst="rect">
              <a:avLst/>
            </a:prstGeom>
            <a:solidFill>
              <a:srgbClr val="E577D5"/>
            </a:solidFill>
          </p:spPr>
        </p:sp>
      </p:grpSp>
      <p:sp>
        <p:nvSpPr>
          <p:cNvPr id="16" name="Rectangle 15"/>
          <p:cNvSpPr/>
          <p:nvPr/>
        </p:nvSpPr>
        <p:spPr>
          <a:xfrm>
            <a:off x="762000" y="4762500"/>
            <a:ext cx="639919" cy="50270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ts val="3200"/>
              </a:lnSpc>
            </a:pPr>
            <a:r>
              <a:rPr lang="en-US" sz="3200" b="1" dirty="0" smtClean="0">
                <a:solidFill>
                  <a:srgbClr val="FF33CC"/>
                </a:solidFill>
                <a:latin typeface="HK Grotesk Bold"/>
              </a:rPr>
              <a:t>07</a:t>
            </a:r>
            <a:endParaRPr lang="en-US" sz="3200" b="1" dirty="0">
              <a:solidFill>
                <a:srgbClr val="FF33CC"/>
              </a:solidFill>
              <a:latin typeface="HK Grotesk 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E2D7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/>
          <p:cNvSpPr txBox="1"/>
          <p:nvPr/>
        </p:nvSpPr>
        <p:spPr>
          <a:xfrm>
            <a:off x="4953000" y="16383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3886200" y="10287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2514600" y="800100"/>
            <a:ext cx="140208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>
                <a:solidFill>
                  <a:srgbClr val="F3BE66"/>
                </a:solidFill>
                <a:latin typeface="Inter Bold"/>
              </a:rPr>
              <a:t>CHECKING SCORE THE REGRESSORS </a:t>
            </a:r>
          </a:p>
          <a:p>
            <a:endParaRPr lang="en-US" sz="5400" dirty="0"/>
          </a:p>
        </p:txBody>
      </p:sp>
      <p:pic>
        <p:nvPicPr>
          <p:cNvPr id="40" name="Picture 39" descr="Screenshot (61).png"/>
          <p:cNvPicPr>
            <a:picLocks noChangeAspect="1"/>
          </p:cNvPicPr>
          <p:nvPr/>
        </p:nvPicPr>
        <p:blipFill>
          <a:blip r:embed="rId2" cstate="print"/>
          <a:srcRect l="18375" t="17708" r="41215" b="4167"/>
          <a:stretch>
            <a:fillRect/>
          </a:stretch>
        </p:blipFill>
        <p:spPr>
          <a:xfrm>
            <a:off x="4038600" y="2095500"/>
            <a:ext cx="9220200" cy="782872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589</TotalTime>
  <Words>688</Words>
  <Application>Microsoft Office PowerPoint</Application>
  <PresentationFormat>Custom</PresentationFormat>
  <Paragraphs>183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5" baseType="lpstr">
      <vt:lpstr>Arial</vt:lpstr>
      <vt:lpstr>Play</vt:lpstr>
      <vt:lpstr>Play Bold</vt:lpstr>
      <vt:lpstr>Leelawadee UI</vt:lpstr>
      <vt:lpstr>Telegraf</vt:lpstr>
      <vt:lpstr>Inter Bold</vt:lpstr>
      <vt:lpstr>Calibri</vt:lpstr>
      <vt:lpstr>Poppins</vt:lpstr>
      <vt:lpstr>HK Grotesk Bold</vt:lpstr>
      <vt:lpstr>Lucida Fax</vt:lpstr>
      <vt:lpstr>Poppins Bold</vt:lpstr>
      <vt:lpstr>Arimo</vt:lpstr>
      <vt:lpstr>Wingdings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Purple Futuristic Metaverse Presentation</dc:title>
  <dc:creator>Asath</dc:creator>
  <cp:lastModifiedBy>Asath</cp:lastModifiedBy>
  <cp:revision>86</cp:revision>
  <dcterms:created xsi:type="dcterms:W3CDTF">2006-08-16T00:00:00Z</dcterms:created>
  <dcterms:modified xsi:type="dcterms:W3CDTF">2023-04-20T17:30:28Z</dcterms:modified>
  <dc:identifier>DAFffjDTcfI</dc:identifier>
</cp:coreProperties>
</file>

<file path=docProps/thumbnail.jpeg>
</file>